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6" r:id="rId2"/>
    <p:sldMasterId id="2147483672" r:id="rId3"/>
  </p:sldMasterIdLst>
  <p:notesMasterIdLst>
    <p:notesMasterId r:id="rId43"/>
  </p:notesMasterIdLst>
  <p:handoutMasterIdLst>
    <p:handoutMasterId r:id="rId44"/>
  </p:handoutMasterIdLst>
  <p:sldIdLst>
    <p:sldId id="380" r:id="rId4"/>
    <p:sldId id="448" r:id="rId5"/>
    <p:sldId id="528" r:id="rId6"/>
    <p:sldId id="449" r:id="rId7"/>
    <p:sldId id="553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538" r:id="rId20"/>
    <p:sldId id="381" r:id="rId21"/>
    <p:sldId id="532" r:id="rId22"/>
    <p:sldId id="382" r:id="rId23"/>
    <p:sldId id="383" r:id="rId24"/>
    <p:sldId id="384" r:id="rId25"/>
    <p:sldId id="539" r:id="rId26"/>
    <p:sldId id="385" r:id="rId27"/>
    <p:sldId id="551" r:id="rId28"/>
    <p:sldId id="542" r:id="rId29"/>
    <p:sldId id="386" r:id="rId30"/>
    <p:sldId id="550" r:id="rId31"/>
    <p:sldId id="543" r:id="rId32"/>
    <p:sldId id="552" r:id="rId33"/>
    <p:sldId id="544" r:id="rId34"/>
    <p:sldId id="545" r:id="rId35"/>
    <p:sldId id="454" r:id="rId36"/>
    <p:sldId id="358" r:id="rId37"/>
    <p:sldId id="357" r:id="rId38"/>
    <p:sldId id="414" r:id="rId39"/>
    <p:sldId id="450" r:id="rId40"/>
    <p:sldId id="417" r:id="rId41"/>
    <p:sldId id="463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854" autoAdjust="0"/>
    <p:restoredTop sz="94684" autoAdjust="0"/>
  </p:normalViewPr>
  <p:slideViewPr>
    <p:cSldViewPr>
      <p:cViewPr varScale="1">
        <p:scale>
          <a:sx n="77" d="100"/>
          <a:sy n="77" d="100"/>
        </p:scale>
        <p:origin x="-844" y="-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790315201425503E-2"/>
          <c:y val="5.5390411825295E-2"/>
          <c:w val="0.77462785041778026"/>
          <c:h val="0.83921827282748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CDBG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5065000</c:v>
                </c:pt>
                <c:pt idx="1">
                  <c:v>4768000</c:v>
                </c:pt>
                <c:pt idx="2">
                  <c:v>4356395</c:v>
                </c:pt>
                <c:pt idx="3">
                  <c:v>4213243</c:v>
                </c:pt>
                <c:pt idx="4">
                  <c:v>5059812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HOME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1216000</c:v>
                </c:pt>
                <c:pt idx="1">
                  <c:v>1330000</c:v>
                </c:pt>
                <c:pt idx="2">
                  <c:v>1756304</c:v>
                </c:pt>
                <c:pt idx="3">
                  <c:v>1698916</c:v>
                </c:pt>
                <c:pt idx="4">
                  <c:v>2100244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ESG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160000</c:v>
                </c:pt>
                <c:pt idx="1">
                  <c:v>143000</c:v>
                </c:pt>
                <c:pt idx="2">
                  <c:v>139394</c:v>
                </c:pt>
                <c:pt idx="3">
                  <c:v>172054</c:v>
                </c:pt>
                <c:pt idx="4">
                  <c:v>330459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252160"/>
        <c:axId val="126253696"/>
      </c:barChart>
      <c:catAx>
        <c:axId val="12625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6253696"/>
        <c:crosses val="autoZero"/>
        <c:auto val="1"/>
        <c:lblAlgn val="ctr"/>
        <c:lblOffset val="100"/>
        <c:noMultiLvlLbl val="0"/>
      </c:catAx>
      <c:valAx>
        <c:axId val="12625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2521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535943423738701E-2"/>
                <c:y val="0.37547494343477189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Millions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86081564520948339"/>
          <c:y val="0.37573090346436194"/>
          <c:w val="0.11279709827938172"/>
          <c:h val="0.295268051599932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Sheet1!$A$10:$A$13</c:f>
              <c:strCache>
                <c:ptCount val="4"/>
                <c:pt idx="0">
                  <c:v>Public Facilities &amp; Infrastructure</c:v>
                </c:pt>
                <c:pt idx="1">
                  <c:v>Public Services (15% Cap)</c:v>
                </c:pt>
                <c:pt idx="2">
                  <c:v>Planning &amp; Administration (20% Cap)</c:v>
                </c:pt>
                <c:pt idx="3">
                  <c:v>Affordable Housing</c:v>
                </c:pt>
              </c:strCache>
            </c:strRef>
          </c:cat>
          <c:val>
            <c:numRef>
              <c:f>Sheet1!$B$10:$B$13</c:f>
              <c:numCache>
                <c:formatCode>"$"#,##0_);[Red]\("$"#,##0\)</c:formatCode>
                <c:ptCount val="4"/>
                <c:pt idx="0">
                  <c:v>10764288.114151001</c:v>
                </c:pt>
                <c:pt idx="1">
                  <c:v>5098867.95</c:v>
                </c:pt>
                <c:pt idx="2">
                  <c:v>6798490.6000000006</c:v>
                </c:pt>
                <c:pt idx="3">
                  <c:v>11330806.335849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5453568303962"/>
          <c:y val="0.16172317745996037"/>
          <c:w val="0.414546431696038"/>
          <c:h val="0.62213187637259626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Sheet1!$A$27:$A$29</c:f>
              <c:strCache>
                <c:ptCount val="3"/>
                <c:pt idx="0">
                  <c:v>Housing Rehabilitation</c:v>
                </c:pt>
                <c:pt idx="1">
                  <c:v>CHDO Activities (15%)</c:v>
                </c:pt>
                <c:pt idx="2">
                  <c:v>General Program Administration (10%)</c:v>
                </c:pt>
              </c:strCache>
            </c:strRef>
          </c:cat>
          <c:val>
            <c:numRef>
              <c:f>Sheet1!$B$27:$B$29</c:f>
              <c:numCache>
                <c:formatCode>"$"#,##0_);[Red]\("$"#,##0\)</c:formatCode>
                <c:ptCount val="3"/>
                <c:pt idx="0">
                  <c:v>6563364</c:v>
                </c:pt>
                <c:pt idx="1">
                  <c:v>1312672.8</c:v>
                </c:pt>
                <c:pt idx="2">
                  <c:v>875115.20000000007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130119348289008"/>
          <c:y val="0.19231337252299605"/>
          <c:w val="0.44869878765154364"/>
          <c:h val="0.51176829170521732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Sheet1!$A$42:$A$45</c:f>
              <c:strCache>
                <c:ptCount val="4"/>
                <c:pt idx="0">
                  <c:v>General Program Administration (7.5%)</c:v>
                </c:pt>
                <c:pt idx="1">
                  <c:v>Homeless Management Information System (HMIS) - Data Collection (7.5%)</c:v>
                </c:pt>
                <c:pt idx="2">
                  <c:v>Homeless Prevention &amp; Rapid Re-Housing Services</c:v>
                </c:pt>
                <c:pt idx="3">
                  <c:v>Emergency Shelter (60%)</c:v>
                </c:pt>
              </c:strCache>
            </c:strRef>
          </c:cat>
          <c:val>
            <c:numRef>
              <c:f>Sheet1!$B$42:$B$45</c:f>
              <c:numCache>
                <c:formatCode>"$"#,##0</c:formatCode>
                <c:ptCount val="4"/>
                <c:pt idx="0">
                  <c:v>109469</c:v>
                </c:pt>
                <c:pt idx="1">
                  <c:v>109469</c:v>
                </c:pt>
                <c:pt idx="2">
                  <c:v>364898</c:v>
                </c:pt>
                <c:pt idx="3">
                  <c:v>875755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474607537265387"/>
          <c:y val="0.14787354078249768"/>
          <c:w val="0.43525392462734613"/>
          <c:h val="0.65054504501051813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93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27" y="0"/>
            <a:ext cx="2972193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5C4D2-235D-4BF9-9684-4E489289E363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2972193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27" y="8829054"/>
            <a:ext cx="2972193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09CE8-1257-4F81-B8E2-A8A37C1D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2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1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521E8A-AA83-4F64-859B-E0450F02CF79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5325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D7D2AB-62CC-4EBA-8DB8-6472C3EEB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1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074C00D-1246-4CC2-A3FB-7E597F42AD82}" type="slidenum">
              <a:rPr lang="en-US" altLang="en-US" sz="1200" b="0" smtClean="0"/>
              <a:pPr/>
              <a:t>39</a:t>
            </a:fld>
            <a:endParaRPr lang="en-US" altLang="en-US" sz="1200" b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D4C705-D52C-440D-BEE2-01BB36164D4B}" type="slidenum">
              <a:rPr lang="en-US" altLang="en-US" sz="1200" b="0" smtClean="0"/>
              <a:pPr/>
              <a:t>3</a:t>
            </a:fld>
            <a:endParaRPr lang="en-US" altLang="en-US" sz="1200" b="0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0392C9-A369-4908-8F10-4FCC2540C6E7}" type="slidenum">
              <a:rPr lang="en-US" altLang="en-US" sz="1200" b="0" smtClean="0"/>
              <a:pPr/>
              <a:t>5</a:t>
            </a:fld>
            <a:endParaRPr lang="en-US" altLang="en-US" sz="1200" b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F21389-769A-408E-A4E6-FD8D9CEEBA03}" type="slidenum">
              <a:rPr lang="en-US" altLang="en-US" sz="1200" b="0" smtClean="0"/>
              <a:pPr/>
              <a:t>17</a:t>
            </a:fld>
            <a:endParaRPr lang="en-US" altLang="en-US" sz="1200" b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9F93B3-A728-406C-A89D-920681A4DC3A}" type="slidenum">
              <a:rPr lang="en-US" altLang="en-US" sz="1200" b="0" smtClean="0"/>
              <a:pPr/>
              <a:t>19</a:t>
            </a:fld>
            <a:endParaRPr lang="en-US" altLang="en-US" sz="1200" b="0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D1B0B5-6775-40E8-BAF3-D3E1FF85DB74}" type="slidenum">
              <a:rPr lang="en-US" altLang="en-US" sz="1200" b="0" smtClean="0"/>
              <a:pPr/>
              <a:t>23</a:t>
            </a:fld>
            <a:endParaRPr lang="en-US" altLang="en-US" sz="1200" b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61C9B-E506-44B9-88CD-E99498CACFF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5/18/2015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511" y="6465214"/>
            <a:ext cx="206375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3712" y="990600"/>
            <a:ext cx="4040504" cy="4953000"/>
          </a:xfrm>
          <a:custGeom>
            <a:avLst/>
            <a:gdLst/>
            <a:ahLst/>
            <a:cxnLst/>
            <a:rect l="l" t="t" r="r" b="b"/>
            <a:pathLst>
              <a:path w="4040504" h="4953000">
                <a:moveTo>
                  <a:pt x="0" y="4953000"/>
                </a:moveTo>
                <a:lnTo>
                  <a:pt x="4040251" y="4953000"/>
                </a:lnTo>
                <a:lnTo>
                  <a:pt x="4040251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2516" y="1436497"/>
            <a:ext cx="3799840" cy="430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spc="-10" dirty="0"/>
              <a:pPr marL="10287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8052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spc="-10" dirty="0"/>
              <a:pPr marL="10287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395917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93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invGray">
          <a:xfrm>
            <a:off x="0" y="0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Freeform 15"/>
          <p:cNvSpPr>
            <a:spLocks/>
          </p:cNvSpPr>
          <p:nvPr/>
        </p:nvSpPr>
        <p:spPr bwMode="invGray">
          <a:xfrm>
            <a:off x="0" y="6003925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88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192-C609-4E0C-9CA9-8CD084FA0E30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8CB-489F-4B1D-A10C-5939E63F0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53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192-C609-4E0C-9CA9-8CD084FA0E30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8CB-489F-4B1D-A10C-5939E63F0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04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192-C609-4E0C-9CA9-8CD084FA0E30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8CB-489F-4B1D-A10C-5939E63F0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74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192-C609-4E0C-9CA9-8CD084FA0E30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8CB-489F-4B1D-A10C-5939E63F0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192-C609-4E0C-9CA9-8CD084FA0E30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8CB-489F-4B1D-A10C-5939E63F0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89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192-C609-4E0C-9CA9-8CD084FA0E30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8CB-489F-4B1D-A10C-5939E63F0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3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5/18/2015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511" y="6465214"/>
            <a:ext cx="206375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192-C609-4E0C-9CA9-8CD084FA0E30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8CB-489F-4B1D-A10C-5939E63F0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95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192-C609-4E0C-9CA9-8CD084FA0E30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8CB-489F-4B1D-A10C-5939E63F0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63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192-C609-4E0C-9CA9-8CD084FA0E30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8CB-489F-4B1D-A10C-5939E63F0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02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192-C609-4E0C-9CA9-8CD084FA0E30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8CB-489F-4B1D-A10C-5939E63F0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00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192-C609-4E0C-9CA9-8CD084FA0E30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8CB-489F-4B1D-A10C-5939E63F0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4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3712" y="990600"/>
            <a:ext cx="4040504" cy="4953000"/>
          </a:xfrm>
          <a:custGeom>
            <a:avLst/>
            <a:gdLst/>
            <a:ahLst/>
            <a:cxnLst/>
            <a:rect l="l" t="t" r="r" b="b"/>
            <a:pathLst>
              <a:path w="4040504" h="4953000">
                <a:moveTo>
                  <a:pt x="0" y="4953000"/>
                </a:moveTo>
                <a:lnTo>
                  <a:pt x="4040251" y="4953000"/>
                </a:lnTo>
                <a:lnTo>
                  <a:pt x="4040251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2516" y="1436497"/>
            <a:ext cx="3799840" cy="4304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5/18/2015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414511" y="6465214"/>
            <a:ext cx="206375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5/18/2015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414511" y="6465214"/>
            <a:ext cx="206375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5/18/2015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414511" y="6465214"/>
            <a:ext cx="206375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invGray">
          <a:xfrm>
            <a:off x="0" y="0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Freeform 15"/>
          <p:cNvSpPr>
            <a:spLocks/>
          </p:cNvSpPr>
          <p:nvPr/>
        </p:nvSpPr>
        <p:spPr bwMode="invGray">
          <a:xfrm>
            <a:off x="0" y="6003925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9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spc="-10" dirty="0"/>
              <a:pPr marL="10287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384311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1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:\EDCA\Design Team\01 DESIGN PROJECTS\!Economic Development\!Community and Home Improvement\2014\Application Guide Coversheet\2014_CHI Application Guide Coversheet_v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65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851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228" y="134873"/>
            <a:ext cx="8381542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219200"/>
            <a:ext cx="7340600" cy="3141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pic>
        <p:nvPicPr>
          <p:cNvPr id="7" name="Picture 6" descr="L:\EDCA\Design Team\01 DESIGN PROJECTS\!Economic Development\!Community and Home Improvement\2014\Application Guide Coversheet\2014_CHI Application Guide Coversheet_v2.png"/>
          <p:cNvPicPr/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65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5001" y="114401"/>
            <a:ext cx="6833996" cy="35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4789" y="1608755"/>
            <a:ext cx="8294420" cy="2536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spc="-10" dirty="0"/>
              <a:pPr marL="10287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397803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4" r:id="rId3"/>
    <p:sldLayoutId id="2147483669" r:id="rId4"/>
    <p:sldLayoutId id="2147483670" r:id="rId5"/>
    <p:sldLayoutId id="2147483671" r:id="rId6"/>
    <p:sldLayoutId id="214748368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80192-C609-4E0C-9CA9-8CD084FA0E30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268CB-489F-4B1D-A10C-5939E63F0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414511" y="6465214"/>
            <a:ext cx="2063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:\EDCA\Design Team\01 DESIGN PROJECTS\!Economic Development\!Community and Home Improvement\2014\Application Guide Coversheet\2014_CHI Application Guide Coversheet_v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65"/>
          <a:stretch/>
        </p:blipFill>
        <p:spPr bwMode="auto">
          <a:xfrm>
            <a:off x="0" y="1"/>
            <a:ext cx="9144000" cy="2874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L:\EDCA\Design Team\01 DESIGN PROJECTS\!Economic Development\!Community and Home Improvement\2014\Application Guide Coversheet\2014_CHI application guide footer_v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2"/>
          <a:stretch/>
        </p:blipFill>
        <p:spPr bwMode="auto">
          <a:xfrm>
            <a:off x="2707640" y="4778284"/>
            <a:ext cx="6436360" cy="2110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bject 3"/>
          <p:cNvSpPr txBox="1"/>
          <p:nvPr/>
        </p:nvSpPr>
        <p:spPr>
          <a:xfrm>
            <a:off x="0" y="2921998"/>
            <a:ext cx="91440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tabLst>
                <a:tab pos="2447925" algn="l"/>
              </a:tabLst>
            </a:pPr>
            <a:r>
              <a:rPr sz="2600" spc="-5" dirty="0"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lid</a:t>
            </a:r>
            <a:r>
              <a:rPr sz="2600" spc="-3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600" spc="-3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600" spc="-15" dirty="0">
                <a:latin typeface="Arial" panose="020B0604020202020204" pitchFamily="34" charset="0"/>
                <a:cs typeface="Arial" panose="020B0604020202020204" pitchFamily="34" charset="0"/>
              </a:rPr>
              <a:t>ed </a:t>
            </a:r>
            <a:r>
              <a:rPr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PY </a:t>
            </a:r>
            <a:r>
              <a:rPr sz="26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6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6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6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2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6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sz="26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600" spc="-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0" y="3429000"/>
            <a:ext cx="9144000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Group - Housing Needs</a:t>
            </a:r>
          </a:p>
          <a:p>
            <a:pPr marL="12700" marR="5080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Tuesday, May 19, 2015</a:t>
            </a:r>
          </a:p>
          <a:p>
            <a:pPr marL="12700" marR="5080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9:00 to 11:00 AM </a:t>
            </a:r>
          </a:p>
          <a:p>
            <a:pPr marL="12700" marR="5080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Oakland County Executive Office Building Conference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609600" y="1752600"/>
            <a:ext cx="8229600" cy="997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Oakland</a:t>
            </a:r>
            <a:r>
              <a:rPr sz="32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Communit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32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sz="32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sz="3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Divsion</a:t>
            </a:r>
          </a:p>
        </p:txBody>
      </p:sp>
    </p:spTree>
    <p:extLst>
      <p:ext uri="{BB962C8B-B14F-4D97-AF65-F5344CB8AC3E}">
        <p14:creationId xmlns:p14="http://schemas.microsoft.com/office/powerpoint/2010/main" val="15206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-1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Anatomy of the Consolidated Plan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2743200"/>
            <a:ext cx="8229599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en-US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  <a:r>
              <a:rPr lang="en-US"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400"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US" sz="24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12700">
              <a:tabLst>
                <a:tab pos="299720" algn="l"/>
              </a:tabLs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usi</a:t>
            </a:r>
            <a:r>
              <a:rPr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812800" lvl="1" indent="-342900"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omel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812800" lvl="1" indent="-342900"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-H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omel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cial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812800" marR="351155" lvl="1" indent="-342900">
              <a:buFont typeface="Wingdings" panose="05000000000000000000" pitchFamily="2" charset="2"/>
              <a:buChar char="§"/>
              <a:tabLst>
                <a:tab pos="29527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Non-Housing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Community Developmen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</p:txBody>
      </p:sp>
    </p:spTree>
    <p:extLst>
      <p:ext uri="{BB962C8B-B14F-4D97-AF65-F5344CB8AC3E}">
        <p14:creationId xmlns:p14="http://schemas.microsoft.com/office/powerpoint/2010/main" val="24317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0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Anatomy of the Consolidated Plan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7498" y="2743200"/>
            <a:ext cx="8233718" cy="2739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tabLst>
                <a:tab pos="299720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Housi</a:t>
            </a:r>
            <a:r>
              <a:rPr lang="en-US"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spc="-65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 Anal</a:t>
            </a:r>
            <a:r>
              <a:rPr lang="en-US"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sis</a:t>
            </a:r>
          </a:p>
          <a:p>
            <a:pPr indent="-286385">
              <a:buFont typeface="Arial"/>
              <a:buChar char="–"/>
              <a:tabLst>
                <a:tab pos="299720" algn="l"/>
              </a:tabLst>
            </a:pPr>
            <a:endParaRPr lang="en-US" sz="14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715" lvl="1" indent="-342900"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ousin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sz="20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0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Cond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715" lvl="1" indent="-342900"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ed H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715" lvl="1" indent="-342900"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omele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ss 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715" marR="273050" lvl="1" indent="-342900"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rvi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715" lvl="1" indent="-342900"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Hous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715" lvl="1" indent="-342900"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ousin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Communi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elopme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513715" marR="388620" lvl="1" indent="-342900"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sz="2000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2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sis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scu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sion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0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Anatomy of the Consolidated Plan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2743200"/>
            <a:ext cx="8229600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720" algn="l"/>
              </a:tabLst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sz="2400" b="1" spc="-5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egi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en-US" sz="2400" b="1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7" lvl="2" indent="-342900">
              <a:buFont typeface="Wingdings" panose="05000000000000000000" pitchFamily="2" charset="2"/>
              <a:buChar char="§"/>
            </a:pP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aph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7" lvl="2" indent="-342900">
              <a:buFont typeface="Wingdings" panose="05000000000000000000" pitchFamily="2" charset="2"/>
              <a:buChar char="§"/>
            </a:pP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ity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7" lvl="2" indent="-342900">
              <a:buFont typeface="Wingdings" panose="05000000000000000000" pitchFamily="2" charset="2"/>
              <a:buChar char="§"/>
            </a:pP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Hous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7" lvl="2" indent="-342900">
              <a:buFont typeface="Wingdings" panose="05000000000000000000" pitchFamily="2" charset="2"/>
              <a:buChar char="§"/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omele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642937" lvl="2" indent="-342900">
              <a:buFont typeface="Wingdings" panose="05000000000000000000" pitchFamily="2" charset="2"/>
              <a:buChar char="§"/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7" marR="518795" lvl="2" indent="-342900"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hou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omm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nit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730" lvl="2" indent="-342900">
              <a:buFont typeface="Wingdings" panose="05000000000000000000" pitchFamily="2" charset="2"/>
              <a:buChar char="§"/>
              <a:tabLst>
                <a:tab pos="636270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Barriers to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Affordable 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730" lvl="2" indent="-342900">
              <a:buFont typeface="Wingdings" panose="05000000000000000000" pitchFamily="2" charset="2"/>
              <a:buChar char="§"/>
              <a:tabLst>
                <a:tab pos="636270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Lead-base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730" lvl="2" indent="-342900">
              <a:buFont typeface="Wingdings" panose="05000000000000000000" pitchFamily="2" charset="2"/>
              <a:buChar char="§"/>
              <a:tabLst>
                <a:tab pos="635635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Anti-poverty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strategy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730" lvl="2" indent="-342900">
              <a:buFont typeface="Wingdings" panose="05000000000000000000" pitchFamily="2" charset="2"/>
              <a:buChar char="§"/>
              <a:tabLst>
                <a:tab pos="63627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Housin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 Initiatives</a:t>
            </a:r>
          </a:p>
        </p:txBody>
      </p:sp>
    </p:spTree>
    <p:extLst>
      <p:ext uri="{BB962C8B-B14F-4D97-AF65-F5344CB8AC3E}">
        <p14:creationId xmlns:p14="http://schemas.microsoft.com/office/powerpoint/2010/main" val="6126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-12357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Baseline Data Analysis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743200"/>
            <a:ext cx="822960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469900" algn="l"/>
              </a:tabLst>
            </a:pPr>
            <a:r>
              <a:rPr lang="en-US"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Data Types</a:t>
            </a:r>
          </a:p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469900" algn="l"/>
              </a:tabLst>
            </a:pPr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spcBef>
                <a:spcPts val="315"/>
              </a:spcBef>
              <a:buFont typeface="Wingdings" panose="05000000000000000000" pitchFamily="2" charset="2"/>
              <a:buChar char="§"/>
            </a:pP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</a:p>
          <a:p>
            <a:pPr marL="812800" lvl="1" indent="-342900">
              <a:spcBef>
                <a:spcPts val="315"/>
              </a:spcBef>
              <a:buFont typeface="Wingdings"/>
              <a:buChar char=""/>
            </a:pP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Housing Needs</a:t>
            </a:r>
          </a:p>
          <a:p>
            <a:pPr marL="812800" lvl="1" indent="-342900">
              <a:spcBef>
                <a:spcPts val="315"/>
              </a:spcBef>
              <a:buFont typeface="Wingdings"/>
              <a:buChar char=""/>
            </a:pP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Housing Supply</a:t>
            </a:r>
          </a:p>
          <a:p>
            <a:pPr marL="812800" lvl="1" indent="-342900">
              <a:spcBef>
                <a:spcPts val="315"/>
              </a:spcBef>
              <a:buFont typeface="Wingdings"/>
              <a:buChar char=""/>
            </a:pP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Context</a:t>
            </a:r>
          </a:p>
          <a:p>
            <a:pPr marL="812800" lvl="1" indent="-342900">
              <a:spcBef>
                <a:spcPts val="315"/>
              </a:spcBef>
              <a:buFont typeface="Wingdings"/>
              <a:buChar char=""/>
            </a:pP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Special Needs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-10886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Anatomy of the Consolidated Plan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667000"/>
            <a:ext cx="8229600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99720" algn="l"/>
              </a:tabLst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sz="24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804863" lvl="1" indent="-342900">
              <a:buFont typeface="Wingdings" panose="05000000000000000000" pitchFamily="2" charset="2"/>
              <a:buChar char="§"/>
            </a:pP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eso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42900">
              <a:buFont typeface="Wingdings" panose="05000000000000000000" pitchFamily="2" charset="2"/>
              <a:buChar char="§"/>
            </a:pP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ivities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8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42900">
              <a:buFont typeface="Wingdings" panose="05000000000000000000" pitchFamily="2" charset="2"/>
              <a:buChar char="§"/>
            </a:pP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aphic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tribu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42900">
              <a:buFont typeface="Wingdings" panose="05000000000000000000" pitchFamily="2" charset="2"/>
              <a:buChar char="§"/>
            </a:pP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omeles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othe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specia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activi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42900">
              <a:buFont typeface="Wingdings" panose="05000000000000000000" pitchFamily="2" charset="2"/>
              <a:buChar char="§"/>
            </a:pP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Oth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42900">
              <a:buFont typeface="Wingdings" panose="05000000000000000000" pitchFamily="2" charset="2"/>
              <a:buChar char="§"/>
            </a:pP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m-spec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ifi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sz="20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endParaRPr lang="en-US" sz="2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sz="2400" b="1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ifi</a:t>
            </a:r>
            <a:r>
              <a:rPr sz="2400" b="1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tions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tabLst>
                <a:tab pos="299720" algn="l"/>
              </a:tabLst>
            </a:pPr>
            <a:r>
              <a:rPr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</a:t>
            </a:r>
            <a:r>
              <a:rPr sz="24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oring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0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Consolidated Plan Thresholds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743200"/>
            <a:ext cx="8382000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6235" algn="l"/>
              </a:tabLst>
            </a:pP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b="1" spc="-55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6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cip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</a:p>
          <a:p>
            <a:pPr marL="8128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r>
              <a:rPr sz="20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artic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tabLst>
                <a:tab pos="356235" algn="l"/>
              </a:tabLst>
            </a:pP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Consul</a:t>
            </a:r>
            <a:r>
              <a:rPr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Coo</a:t>
            </a:r>
            <a:r>
              <a:rPr sz="2400" b="1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sz="24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tabLst>
                <a:tab pos="356235" algn="l"/>
              </a:tabLst>
            </a:pP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tabLst>
                <a:tab pos="356235" algn="l"/>
              </a:tabLst>
            </a:pPr>
            <a:r>
              <a:rPr sz="2400" b="1" spc="-5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2400" b="1" spc="-6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ance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</a:t>
            </a:r>
            <a:r>
              <a:rPr sz="2400" b="1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4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tabLst>
                <a:tab pos="356235" algn="l"/>
              </a:tabLst>
            </a:pP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tabLst>
                <a:tab pos="356235" algn="l"/>
              </a:tabLst>
            </a:pP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Coo</a:t>
            </a:r>
            <a:r>
              <a:rPr sz="2400" b="1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4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Collabo</a:t>
            </a:r>
            <a:r>
              <a:rPr sz="2400" b="1" spc="-4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sz="24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lanning P</a:t>
            </a:r>
            <a:r>
              <a:rPr sz="2400" b="1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ocesses</a:t>
            </a:r>
            <a:endParaRPr lang="en-US" sz="2400" b="1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tabLst>
                <a:tab pos="356235" algn="l"/>
              </a:tabLst>
            </a:pP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tabLst>
                <a:tab pos="356235" algn="l"/>
              </a:tabLst>
            </a:pP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0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Timeline</a:t>
            </a:r>
          </a:p>
          <a:p>
            <a:pPr marL="12700" algn="ctr">
              <a:tabLst>
                <a:tab pos="5249545" algn="l"/>
              </a:tabLst>
            </a:pP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lang="en-US"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Plan: 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73676" y="2743200"/>
            <a:ext cx="8213124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lvl="1"/>
            <a:r>
              <a:rPr lang="en-US" altLang="en-US" sz="2400" b="1" dirty="0">
                <a:latin typeface="Arial" charset="0"/>
              </a:rPr>
              <a:t>Consultation</a:t>
            </a:r>
            <a:r>
              <a:rPr lang="en-US" altLang="en-US" sz="2400" dirty="0">
                <a:latin typeface="Arial" charset="0"/>
              </a:rPr>
              <a:t>			</a:t>
            </a:r>
            <a:r>
              <a:rPr lang="en-US" altLang="en-US" sz="2400" dirty="0" smtClean="0">
                <a:latin typeface="Arial" charset="0"/>
              </a:rPr>
              <a:t>	</a:t>
            </a:r>
            <a:r>
              <a:rPr lang="en-US" altLang="en-US" sz="2000" dirty="0" smtClean="0">
                <a:latin typeface="Arial" charset="0"/>
              </a:rPr>
              <a:t>April - June</a:t>
            </a:r>
            <a:r>
              <a:rPr lang="en-US" altLang="en-US" sz="2400" dirty="0" smtClean="0">
                <a:latin typeface="Arial" charset="0"/>
              </a:rPr>
              <a:t> </a:t>
            </a:r>
          </a:p>
          <a:p>
            <a:pPr marL="3175" lvl="1"/>
            <a:r>
              <a:rPr lang="en-US" altLang="en-US" sz="2400" b="1" dirty="0">
                <a:latin typeface="Arial" charset="0"/>
              </a:rPr>
              <a:t>Needs Assessment/Housing Market </a:t>
            </a:r>
            <a:endParaRPr lang="en-US" altLang="en-US" sz="2400" b="1" dirty="0" smtClean="0">
              <a:latin typeface="Arial" charset="0"/>
            </a:endParaRPr>
          </a:p>
          <a:p>
            <a:pPr marL="3175" lvl="1"/>
            <a:r>
              <a:rPr lang="en-US" altLang="en-US" sz="2400" b="1" dirty="0" smtClean="0">
                <a:latin typeface="Arial" charset="0"/>
              </a:rPr>
              <a:t>Analysis/</a:t>
            </a:r>
            <a:r>
              <a:rPr lang="en-US" altLang="en-US" sz="2400" b="1" dirty="0">
                <a:latin typeface="Arial" charset="0"/>
              </a:rPr>
              <a:t>Strategic Plan</a:t>
            </a:r>
            <a:r>
              <a:rPr lang="en-US" altLang="en-US" sz="2400" b="1" dirty="0" smtClean="0">
                <a:latin typeface="Arial" charset="0"/>
              </a:rPr>
              <a:t>			</a:t>
            </a:r>
            <a:r>
              <a:rPr lang="en-US" altLang="en-US" sz="2000" dirty="0" smtClean="0">
                <a:latin typeface="Arial" charset="0"/>
              </a:rPr>
              <a:t>July </a:t>
            </a:r>
            <a:r>
              <a:rPr lang="en-US" altLang="en-US" sz="2000" dirty="0">
                <a:latin typeface="Arial" charset="0"/>
              </a:rPr>
              <a:t>- August</a:t>
            </a:r>
          </a:p>
          <a:p>
            <a:pPr marL="3175" lvl="1"/>
            <a:r>
              <a:rPr lang="en-US" altLang="en-US" sz="2400" b="1" dirty="0" smtClean="0">
                <a:latin typeface="Arial" charset="0"/>
              </a:rPr>
              <a:t>Annual Action Plan 			</a:t>
            </a:r>
            <a:r>
              <a:rPr lang="en-US" altLang="en-US" sz="2000" dirty="0" smtClean="0">
                <a:latin typeface="Arial" charset="0"/>
              </a:rPr>
              <a:t>October - January </a:t>
            </a:r>
            <a:endParaRPr lang="en-US" altLang="en-US" sz="2000" dirty="0">
              <a:latin typeface="Arial" charset="0"/>
            </a:endParaRPr>
          </a:p>
          <a:p>
            <a:pPr marL="0" lvl="1"/>
            <a:r>
              <a:rPr lang="en-US" altLang="en-US" sz="2400" b="1" dirty="0" smtClean="0">
                <a:latin typeface="Arial" charset="0"/>
              </a:rPr>
              <a:t>Proposed Plan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		</a:t>
            </a:r>
            <a:r>
              <a:rPr lang="en-US" altLang="en-US" sz="2400" dirty="0" smtClean="0">
                <a:latin typeface="Arial" charset="0"/>
              </a:rPr>
              <a:t>	 </a:t>
            </a:r>
            <a:r>
              <a:rPr lang="en-US" altLang="en-US" sz="2400" dirty="0">
                <a:latin typeface="Arial" charset="0"/>
              </a:rPr>
              <a:t>	</a:t>
            </a:r>
          </a:p>
          <a:p>
            <a:pPr lvl="1"/>
            <a:r>
              <a:rPr lang="en-US" altLang="en-US" sz="2400" dirty="0" smtClean="0">
                <a:latin typeface="Arial" charset="0"/>
              </a:rPr>
              <a:t>	</a:t>
            </a:r>
            <a:r>
              <a:rPr lang="en-US" altLang="en-US" sz="2000" dirty="0" smtClean="0">
                <a:latin typeface="Arial" charset="0"/>
              </a:rPr>
              <a:t>Publication				April 5, 2016</a:t>
            </a:r>
            <a:r>
              <a:rPr lang="en-US" altLang="en-US" sz="2000" dirty="0">
                <a:latin typeface="Arial" charset="0"/>
              </a:rPr>
              <a:t>	</a:t>
            </a:r>
            <a:endParaRPr lang="en-US" altLang="en-US" sz="2000" dirty="0" smtClean="0">
              <a:latin typeface="Arial" charset="0"/>
            </a:endParaRPr>
          </a:p>
          <a:p>
            <a:pPr lvl="1"/>
            <a:r>
              <a:rPr lang="en-US" altLang="en-US" sz="2000" dirty="0" smtClean="0">
                <a:latin typeface="Arial" charset="0"/>
              </a:rPr>
              <a:t>	Public Hearing				April 20, 2016 </a:t>
            </a:r>
            <a:endParaRPr lang="en-US" altLang="en-US" sz="2000" dirty="0">
              <a:latin typeface="Arial" charset="0"/>
            </a:endParaRPr>
          </a:p>
          <a:p>
            <a:r>
              <a:rPr lang="en-US" altLang="en-US" sz="2000" dirty="0">
                <a:latin typeface="Arial" charset="0"/>
              </a:rPr>
              <a:t>	</a:t>
            </a:r>
            <a:r>
              <a:rPr lang="en-US" altLang="en-US" sz="2000" dirty="0" smtClean="0">
                <a:latin typeface="Arial" charset="0"/>
              </a:rPr>
              <a:t>Comment </a:t>
            </a:r>
            <a:r>
              <a:rPr lang="en-US" altLang="en-US" sz="2000" dirty="0">
                <a:latin typeface="Arial" charset="0"/>
              </a:rPr>
              <a:t>Period </a:t>
            </a:r>
            <a:r>
              <a:rPr lang="en-US" altLang="en-US" sz="2000" dirty="0" smtClean="0">
                <a:latin typeface="Arial" charset="0"/>
              </a:rPr>
              <a:t>ends			May 20, 2016</a:t>
            </a:r>
            <a:endParaRPr lang="en-US" altLang="en-US" sz="2000" dirty="0">
              <a:latin typeface="Arial" charset="0"/>
            </a:endParaRPr>
          </a:p>
          <a:p>
            <a:r>
              <a:rPr lang="en-US" altLang="en-US" sz="2400" b="1" dirty="0" smtClean="0">
                <a:latin typeface="Arial" charset="0"/>
              </a:rPr>
              <a:t>Final Plan</a:t>
            </a:r>
            <a:r>
              <a:rPr lang="en-US" altLang="en-US" sz="2400" dirty="0" smtClean="0">
                <a:latin typeface="Arial" charset="0"/>
              </a:rPr>
              <a:t> </a:t>
            </a:r>
          </a:p>
          <a:p>
            <a:r>
              <a:rPr lang="en-US" altLang="en-US" sz="2400" dirty="0" smtClean="0">
                <a:latin typeface="Arial" charset="0"/>
              </a:rPr>
              <a:t>	</a:t>
            </a:r>
            <a:r>
              <a:rPr lang="en-US" altLang="en-US" sz="2000" dirty="0" smtClean="0">
                <a:latin typeface="Arial" charset="0"/>
              </a:rPr>
              <a:t>Submittal to HUD</a:t>
            </a:r>
            <a:r>
              <a:rPr lang="en-US" altLang="en-US" sz="2000" dirty="0">
                <a:latin typeface="Arial" charset="0"/>
              </a:rPr>
              <a:t>	</a:t>
            </a:r>
            <a:r>
              <a:rPr lang="en-US" altLang="en-US" sz="2000" dirty="0" smtClean="0">
                <a:latin typeface="Arial" charset="0"/>
              </a:rPr>
              <a:t>		May </a:t>
            </a:r>
            <a:r>
              <a:rPr lang="en-US" altLang="en-US" sz="2000" dirty="0">
                <a:latin typeface="Arial" charset="0"/>
              </a:rPr>
              <a:t>20, 2016</a:t>
            </a:r>
          </a:p>
          <a:p>
            <a:r>
              <a:rPr lang="en-US" altLang="en-US" sz="2000" dirty="0">
                <a:latin typeface="Arial" charset="0"/>
              </a:rPr>
              <a:t>	</a:t>
            </a:r>
            <a:r>
              <a:rPr lang="en-US" altLang="en-US" sz="2000" dirty="0" smtClean="0">
                <a:latin typeface="Arial" charset="0"/>
              </a:rPr>
              <a:t>Comment Period			June 20, 2016 </a:t>
            </a:r>
            <a:endParaRPr lang="en-US" sz="20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8" descr="http://www.ncdaonline.org/images/2014CDBG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-25420" y="1371600"/>
            <a:ext cx="9156357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Federal Funds at Work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mmunity &amp; Home Improvement Division (OCCHID) 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2603157"/>
            <a:ext cx="8077200" cy="3352800"/>
          </a:xfrm>
          <a:prstGeom prst="rect">
            <a:avLst/>
          </a:prstGeom>
        </p:spPr>
        <p:txBody>
          <a:bodyPr wrap="square" lIns="0" tIns="0" rIns="0" bIns="0">
            <a:normAutofit fontScale="92500" lnSpcReduction="10000"/>
          </a:bodyPr>
          <a:lstStyle>
            <a:lvl1pPr marL="0">
              <a:defRPr sz="22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  <a:defRPr/>
            </a:pPr>
            <a:r>
              <a:rPr lang="en-US" sz="2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 1975, the Board of Commissioners voted to have the County participate in U.S. Department of Housing and Urban Development (HUD) programs 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  <a:defRPr/>
            </a:pPr>
            <a:endParaRPr lang="en-US" sz="13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OCCHID serves as Lead Entity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sz="13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Mission Statement - Improve living conditions for low income residents through community revitalization, home improvement and public services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sz="13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Since 1975 more than $290 million 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invested </a:t>
            </a:r>
            <a:endParaRPr 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sz="13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Year July 1 - June 30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sz="24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1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2830286"/>
            <a:ext cx="9067800" cy="36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325"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 24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CFR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570.307(a) the County is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responsible for:</a:t>
            </a:r>
          </a:p>
          <a:p>
            <a:pPr marL="60325" lvl="1"/>
            <a:r>
              <a:rPr lang="en-US" altLang="en-US" sz="2000" dirty="0" smtClean="0">
                <a:latin typeface="Arial" charset="0"/>
              </a:rPr>
              <a:t>Execution </a:t>
            </a:r>
            <a:r>
              <a:rPr lang="en-US" altLang="en-US" sz="2000" dirty="0">
                <a:latin typeface="Arial" charset="0"/>
              </a:rPr>
              <a:t>of the community development program</a:t>
            </a:r>
          </a:p>
          <a:p>
            <a:pPr marL="60325" lvl="1"/>
            <a:r>
              <a:rPr lang="en-US" altLang="en-US" sz="2000" dirty="0">
                <a:latin typeface="Arial" charset="0"/>
              </a:rPr>
              <a:t>Following its Consolidated Plan</a:t>
            </a:r>
          </a:p>
          <a:p>
            <a:pPr marL="60325" lvl="1"/>
            <a:r>
              <a:rPr lang="en-US" altLang="en-US" sz="2000" dirty="0">
                <a:latin typeface="Arial" charset="0"/>
              </a:rPr>
              <a:t>Meeting requirements of other applicable laws </a:t>
            </a:r>
          </a:p>
          <a:p>
            <a:pPr marL="517525" lvl="3"/>
            <a:r>
              <a:rPr lang="en-US" altLang="en-US" dirty="0">
                <a:latin typeface="Arial" charset="0"/>
              </a:rPr>
              <a:t>National Environmental Policy Act</a:t>
            </a:r>
          </a:p>
          <a:p>
            <a:pPr marL="517525" lvl="3"/>
            <a:r>
              <a:rPr lang="en-US" altLang="en-US" dirty="0">
                <a:latin typeface="Arial" charset="0"/>
              </a:rPr>
              <a:t>Uniform Relocation Act</a:t>
            </a:r>
          </a:p>
          <a:p>
            <a:pPr marL="517525" lvl="3"/>
            <a:r>
              <a:rPr lang="en-US" altLang="en-US" dirty="0">
                <a:latin typeface="Arial" charset="0"/>
              </a:rPr>
              <a:t>Fair Housing Act</a:t>
            </a:r>
          </a:p>
          <a:p>
            <a:pPr marL="517525" lvl="3"/>
            <a:r>
              <a:rPr lang="en-US" altLang="en-US" dirty="0">
                <a:latin typeface="Arial" charset="0"/>
              </a:rPr>
              <a:t>Title VI of the Civil Rights Act of 1964</a:t>
            </a:r>
          </a:p>
          <a:p>
            <a:pPr marL="517525" lvl="3"/>
            <a:r>
              <a:rPr lang="en-US" altLang="en-US" dirty="0">
                <a:latin typeface="Arial" charset="0"/>
              </a:rPr>
              <a:t>Sec. 504 of the Rehabilitation Act of 1973</a:t>
            </a:r>
          </a:p>
          <a:p>
            <a:pPr marL="517525" lvl="3"/>
            <a:r>
              <a:rPr lang="en-US" altLang="en-US" dirty="0">
                <a:latin typeface="Arial" charset="0"/>
              </a:rPr>
              <a:t>Sec. 109 of Title I of Housing &amp; Community Development Act of 1974</a:t>
            </a:r>
          </a:p>
          <a:p>
            <a:pPr marL="517525" lvl="3"/>
            <a:r>
              <a:rPr lang="en-US" altLang="en-US" dirty="0">
                <a:latin typeface="Arial" charset="0"/>
              </a:rPr>
              <a:t>Americans with Disabilities Act of 1990</a:t>
            </a:r>
          </a:p>
          <a:p>
            <a:pPr marL="517525" lvl="3"/>
            <a:r>
              <a:rPr lang="en-US" altLang="en-US" dirty="0">
                <a:latin typeface="Arial" charset="0"/>
              </a:rPr>
              <a:t>For affirmatively furthering fair housing  </a:t>
            </a:r>
            <a:endParaRPr lang="en-US" altLang="en-US" b="1" dirty="0" smtClean="0"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143000"/>
            <a:ext cx="8077200" cy="3352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22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  <a:defRPr/>
            </a:pPr>
            <a:endParaRPr 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-27597" y="1371600"/>
            <a:ext cx="9156357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Urban County/Community Partnership </a:t>
            </a:r>
          </a:p>
          <a:p>
            <a:pPr marL="12700" algn="ctr"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mmunity &amp; Home Improvement Division (OCCHID) 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4119" y="1371600"/>
            <a:ext cx="914400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085"/>
              </a:lnSpc>
              <a:tabLst>
                <a:tab pos="5249545" algn="l"/>
              </a:tabLst>
            </a:pPr>
            <a:r>
              <a:rPr lang="en-US" sz="2800" b="1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 - Housing</a:t>
            </a:r>
          </a:p>
          <a:p>
            <a:pPr marL="12700" algn="ctr">
              <a:lnSpc>
                <a:spcPts val="3085"/>
              </a:lnSpc>
              <a:tabLst>
                <a:tab pos="5249545" algn="l"/>
              </a:tabLst>
            </a:pPr>
            <a:r>
              <a:rPr lang="en-US" sz="2400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lang="en-US" sz="24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lang="en-US" sz="24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lang="en-US" sz="24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 </a:t>
            </a:r>
            <a:r>
              <a:rPr lang="en-US" sz="2400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400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" algn="just"/>
            <a:r>
              <a:rPr lang="en-US" sz="2400" b="1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81280" algn="just"/>
            <a:endParaRPr lang="en-US" sz="1400" b="1" kern="0" spc="-5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14313">
              <a:buFont typeface="Wingdings"/>
              <a:buChar char=""/>
            </a:pP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marL="365760" indent="-214313">
              <a:buFont typeface="Wingdings"/>
              <a:buChar char=""/>
            </a:pP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pPr marL="365760" indent="-214313">
              <a:buFont typeface="Wingdings"/>
              <a:buChar char=""/>
            </a:pP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Survey </a:t>
            </a:r>
          </a:p>
          <a:p>
            <a:pPr marL="365760" indent="-214313">
              <a:buFont typeface="Wingdings"/>
              <a:buChar char=""/>
            </a:pP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 Plan Process</a:t>
            </a:r>
          </a:p>
          <a:p>
            <a:pPr marL="365760" indent="-214313">
              <a:buFont typeface="Wingdings"/>
              <a:buChar char=""/>
            </a:pP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Resources at Work </a:t>
            </a:r>
          </a:p>
          <a:p>
            <a:pPr marL="365760" indent="-214313">
              <a:buFont typeface="Wingdings"/>
              <a:buChar char=""/>
            </a:pP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Activities </a:t>
            </a:r>
          </a:p>
          <a:p>
            <a:pPr marL="365760" marR="609600" indent="-214313">
              <a:buFont typeface="Wingdings"/>
              <a:buChar char=""/>
            </a:pP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Prioritie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kern="0" spc="3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0" marR="609600" indent="-214313">
              <a:buFont typeface="Wingdings"/>
              <a:buChar char=""/>
            </a:pPr>
            <a:r>
              <a:rPr lang="en-US" sz="2000" kern="0" spc="3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694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-10298" y="1371600"/>
            <a:ext cx="9156357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Federal Funds at Work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mmunity &amp; Home Improvement Division (OCCHID) 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081" y="2666998"/>
            <a:ext cx="8229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primary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HUD programs is to develop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viable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communities by providing low income residents with access to: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Decent Housing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Suitable Living Environment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xpanded Economic Opportunities</a:t>
            </a:r>
          </a:p>
          <a:p>
            <a:pPr marL="3175" lvl="1" algn="just"/>
            <a:r>
              <a:rPr lang="en-US" altLang="en-US" sz="2400" b="1" dirty="0" smtClean="0">
                <a:latin typeface="Arial" charset="0"/>
              </a:rPr>
              <a:t>Regulations describe eligible </a:t>
            </a:r>
            <a:r>
              <a:rPr lang="en-US" altLang="en-US" sz="2400" b="1" dirty="0">
                <a:latin typeface="Arial" charset="0"/>
              </a:rPr>
              <a:t>activities and national </a:t>
            </a:r>
            <a:r>
              <a:rPr lang="en-US" altLang="en-US" sz="2400" b="1" dirty="0" smtClean="0">
                <a:latin typeface="Arial" charset="0"/>
              </a:rPr>
              <a:t>objectives</a:t>
            </a:r>
          </a:p>
          <a:p>
            <a:pPr marL="803275" lvl="2" indent="-342900" algn="just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charset="0"/>
              </a:rPr>
              <a:t>24 </a:t>
            </a:r>
            <a:r>
              <a:rPr lang="en-US" altLang="en-US" sz="2000" dirty="0">
                <a:latin typeface="Arial" charset="0"/>
              </a:rPr>
              <a:t>CFR Part </a:t>
            </a:r>
            <a:r>
              <a:rPr lang="en-US" altLang="en-US" sz="2000" dirty="0" smtClean="0">
                <a:latin typeface="Arial" charset="0"/>
              </a:rPr>
              <a:t>570 (CDBG</a:t>
            </a:r>
            <a:r>
              <a:rPr lang="en-US" altLang="en-US" sz="2000" dirty="0">
                <a:latin typeface="Arial" charset="0"/>
              </a:rPr>
              <a:t>) </a:t>
            </a:r>
            <a:endParaRPr lang="en-US" altLang="en-US" sz="2000" dirty="0" smtClean="0">
              <a:latin typeface="Arial" charset="0"/>
            </a:endParaRPr>
          </a:p>
          <a:p>
            <a:pPr marL="803275" lvl="2" indent="-342900" algn="just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charset="0"/>
              </a:rPr>
              <a:t>24 </a:t>
            </a:r>
            <a:r>
              <a:rPr lang="en-US" altLang="en-US" sz="2000" dirty="0">
                <a:latin typeface="Arial" charset="0"/>
              </a:rPr>
              <a:t>CFR Part </a:t>
            </a:r>
            <a:r>
              <a:rPr lang="en-US" altLang="en-US" sz="2000" dirty="0" smtClean="0">
                <a:latin typeface="Arial" charset="0"/>
              </a:rPr>
              <a:t>92 (HOME)</a:t>
            </a:r>
          </a:p>
          <a:p>
            <a:pPr marL="803275" lvl="2" indent="-342900" algn="just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charset="0"/>
              </a:rPr>
              <a:t>24 CFR Part 576 (ESG)</a:t>
            </a:r>
            <a:endParaRPr lang="en-US" altLang="en-US" sz="2000" dirty="0">
              <a:latin typeface="Arial" charset="0"/>
            </a:endParaRPr>
          </a:p>
          <a:p>
            <a:pPr marL="803275" lvl="2" indent="-342900" algn="just">
              <a:buFont typeface="Wingdings" panose="05000000000000000000" pitchFamily="2" charset="2"/>
              <a:buChar char="§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-12357" y="1371600"/>
            <a:ext cx="9156357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Federal Funds at Work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mmunity &amp; Home Improvement Division (OCCHID) 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3718" y="2667000"/>
            <a:ext cx="8087497" cy="4191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22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Entitlement Grants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98513" indent="-3365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Development Block Grant (CDBG) 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Investment Partnerships Grant (HOME) 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Solutions Grant (ESG)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Competitive Grants </a:t>
            </a:r>
          </a:p>
          <a:p>
            <a:pPr>
              <a:lnSpc>
                <a:spcPct val="90000"/>
              </a:lnSpc>
            </a:pPr>
            <a:endParaRPr lang="en-US" alt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Housing Counseling Grant</a:t>
            </a:r>
          </a:p>
          <a:p>
            <a:pPr lvl="3">
              <a:lnSpc>
                <a:spcPct val="90000"/>
              </a:lnSpc>
              <a:buFontTx/>
              <a:buChar char="•"/>
            </a:pPr>
            <a:endParaRPr lang="en-US" altLang="en-US" sz="1400" b="1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Recovery Act Grants</a:t>
            </a:r>
          </a:p>
          <a:p>
            <a:pPr>
              <a:lnSpc>
                <a:spcPct val="90000"/>
              </a:lnSpc>
            </a:pPr>
            <a:endParaRPr lang="en-US" alt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Development Block Grant (CDBG-R) 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 Prevention and Rapid Re-Housing (HPRP)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Stabilization Program (NSP 1 &amp; 3)</a:t>
            </a:r>
          </a:p>
          <a:p>
            <a:pPr>
              <a:spcBef>
                <a:spcPct val="0"/>
              </a:spcBef>
              <a:defRPr/>
            </a:pPr>
            <a:endParaRPr lang="en-US" sz="24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75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-13063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Entitlement Grant Levels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mmunity &amp; Home Improvement Division (OCCHID) 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650114"/>
              </p:ext>
            </p:extLst>
          </p:nvPr>
        </p:nvGraphicFramePr>
        <p:xfrm>
          <a:off x="457200" y="2590800"/>
          <a:ext cx="8229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3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http://www.ncdaonline.org/images/2014CDBG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3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-12357" y="1371600"/>
            <a:ext cx="9156357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Community Development Block Grant (CDBG)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mmunity &amp; Home Improvement Division (OCCHID) 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664941"/>
            <a:ext cx="8239896" cy="373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1" defTabSz="461963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4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develop viable urban communities by</a:t>
            </a:r>
          </a:p>
          <a:p>
            <a:pPr marL="114300" lvl="1" defTabSz="461963">
              <a:lnSpc>
                <a:spcPct val="90000"/>
              </a:lnSpc>
              <a:buClr>
                <a:schemeClr val="tx2"/>
              </a:buClr>
              <a:defRPr/>
            </a:pPr>
            <a:endParaRPr lang="en-US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 defTabSz="461963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Revitalizing neighborhoods</a:t>
            </a:r>
          </a:p>
          <a:p>
            <a:pPr lvl="1" indent="-342900" defTabSz="461963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community facilities &amp; services</a:t>
            </a:r>
          </a:p>
          <a:p>
            <a:pPr lvl="1" indent="-342900" defTabSz="461963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affordable housing &amp; economic opportunities </a:t>
            </a:r>
          </a:p>
          <a:p>
            <a:pPr lvl="1" indent="-342900" defTabSz="461963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 defTabSz="461963">
              <a:lnSpc>
                <a:spcPct val="90000"/>
              </a:lnSpc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must meet 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objective</a:t>
            </a:r>
          </a:p>
          <a:p>
            <a:pPr marL="114300" lvl="1" defTabSz="461963">
              <a:lnSpc>
                <a:spcPct val="90000"/>
              </a:lnSpc>
              <a:defRPr/>
            </a:pPr>
            <a:endParaRPr lang="en-US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 defTabSz="461963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of funds must benefit low income </a:t>
            </a:r>
          </a:p>
          <a:p>
            <a:pPr marL="461963" lvl="2" defTabSz="461963">
              <a:lnSpc>
                <a:spcPct val="90000"/>
              </a:lnSpc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 or targeted areas</a:t>
            </a:r>
          </a:p>
          <a:p>
            <a:pPr lvl="1" indent="-342900" defTabSz="461963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 may be used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eligibility</a:t>
            </a:r>
          </a:p>
          <a:p>
            <a:pPr lvl="1" indent="-342900" defTabSz="461963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income of 4 person HH = $54,150</a:t>
            </a:r>
          </a:p>
          <a:p>
            <a:pPr lvl="1" indent="-342900" defTabSz="461963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may address slum/blight</a:t>
            </a:r>
            <a:endParaRPr 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 defTabSz="461963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20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84823"/>
            <a:ext cx="2296296" cy="198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2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0" y="1371600"/>
            <a:ext cx="914400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sz="28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Oakland County</a:t>
            </a:r>
            <a:r>
              <a:rPr sz="2800" b="1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800" b="1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800" b="1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800" b="1" spc="-2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lang="en-US" sz="28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CDBG Allocations PY 2011 - 2015</a:t>
            </a:r>
          </a:p>
          <a:p>
            <a:pPr marL="12700" algn="ctr">
              <a:tabLst>
                <a:tab pos="5249545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Total: $23,228,165</a:t>
            </a:r>
            <a:endParaRPr lang="en-US" sz="2800" spc="-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575372"/>
              </p:ext>
            </p:extLst>
          </p:nvPr>
        </p:nvGraphicFramePr>
        <p:xfrm>
          <a:off x="571500" y="2819400"/>
          <a:ext cx="8001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ectangle 24"/>
          <p:cNvSpPr/>
          <p:nvPr/>
        </p:nvSpPr>
        <p:spPr>
          <a:xfrm>
            <a:off x="3429000" y="5334000"/>
            <a:ext cx="144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5,098,868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63636" y="3886200"/>
            <a:ext cx="1178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$10,764,288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71629" y="5329646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$6,798,491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57400" y="4062251"/>
            <a:ext cx="1165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$11,330,806</a:t>
            </a:r>
          </a:p>
        </p:txBody>
      </p:sp>
    </p:spTree>
    <p:extLst>
      <p:ext uri="{BB962C8B-B14F-4D97-AF65-F5344CB8AC3E}">
        <p14:creationId xmlns:p14="http://schemas.microsoft.com/office/powerpoint/2010/main" val="22095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0" y="1371600"/>
            <a:ext cx="9143999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Oakland County HOME Consortium</a:t>
            </a:r>
            <a:endParaRPr lang="en-US" sz="28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1" y="2743200"/>
            <a:ext cx="8229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 Grantee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Oakland County (53 participating communities) 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Participating Grantees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City of Farmington Hills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City of Royal Oak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City of Southfield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Township of Waterford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229471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6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-23243" y="1371600"/>
            <a:ext cx="9156357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HOME Investment Partnerships Program (HOME)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mmunity &amp; Home Improvement Division (OCCHID) 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667000"/>
            <a:ext cx="8229600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9438">
              <a:lnSpc>
                <a:spcPct val="90000"/>
              </a:lnSpc>
              <a:buClr>
                <a:schemeClr val="tx2"/>
              </a:buClr>
              <a:buSzTx/>
              <a:buFont typeface="Monotype Sorts" pitchFamily="2" charset="2"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Oakland County HOME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Consortium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designed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</a:p>
          <a:p>
            <a:pPr defTabSz="579438">
              <a:lnSpc>
                <a:spcPct val="90000"/>
              </a:lnSpc>
              <a:buClr>
                <a:schemeClr val="tx2"/>
              </a:buClr>
              <a:buSzTx/>
              <a:buFontTx/>
              <a:buNone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579438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decent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affordable housing to low income households</a:t>
            </a:r>
          </a:p>
          <a:p>
            <a:pPr marL="342900" indent="-342900" defTabSz="579438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Expand the capacity of non-profit housing providers</a:t>
            </a:r>
          </a:p>
          <a:p>
            <a:pPr marL="342900" indent="-342900" defTabSz="579438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Strengthen the ability of local governments to provide housing</a:t>
            </a:r>
          </a:p>
          <a:p>
            <a:pPr marL="342900" indent="-342900" defTabSz="579438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Leverage private-sector funds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437294"/>
              </p:ext>
            </p:extLst>
          </p:nvPr>
        </p:nvGraphicFramePr>
        <p:xfrm>
          <a:off x="6400800" y="4393627"/>
          <a:ext cx="2286000" cy="177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Clip" r:id="rId3" imgW="1020470" imgH="1485900" progId="MS_ClipArt_Gallery.5">
                  <p:embed/>
                </p:oleObj>
              </mc:Choice>
              <mc:Fallback>
                <p:oleObj name="Clip" r:id="rId3" imgW="1020470" imgH="14859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93627"/>
                        <a:ext cx="2286000" cy="1778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1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0" y="1371600"/>
            <a:ext cx="914400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Oakland County</a:t>
            </a:r>
            <a:r>
              <a:rPr sz="2800" b="1" spc="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800" b="1" spc="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800" b="1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800" b="1" spc="-2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lang="en-US" sz="28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Allocations PY 2011 - 2015</a:t>
            </a:r>
          </a:p>
          <a:p>
            <a:pPr marL="12700" algn="ctr">
              <a:tabLst>
                <a:tab pos="5249545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Total: $8,751,152</a:t>
            </a:r>
            <a:endParaRPr lang="en-US" sz="2800" spc="-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021479"/>
              </p:ext>
            </p:extLst>
          </p:nvPr>
        </p:nvGraphicFramePr>
        <p:xfrm>
          <a:off x="609600" y="2743200"/>
          <a:ext cx="8077200" cy="355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717442" y="3244334"/>
            <a:ext cx="990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875,115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8041" y="4495800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$6,563,364</a:t>
            </a:r>
          </a:p>
        </p:txBody>
      </p:sp>
      <p:sp>
        <p:nvSpPr>
          <p:cNvPr id="5" name="Rectangle 4"/>
          <p:cNvSpPr/>
          <p:nvPr/>
        </p:nvSpPr>
        <p:spPr>
          <a:xfrm>
            <a:off x="2105296" y="4038600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$1,312,673</a:t>
            </a:r>
          </a:p>
        </p:txBody>
      </p:sp>
    </p:spTree>
    <p:extLst>
      <p:ext uri="{BB962C8B-B14F-4D97-AF65-F5344CB8AC3E}">
        <p14:creationId xmlns:p14="http://schemas.microsoft.com/office/powerpoint/2010/main" val="3034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-12359" y="1371600"/>
            <a:ext cx="9156357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Emergency Solutions Grant (ESG)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mmunity &amp; Home Improvement Division (OCCHID) 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671652"/>
            <a:ext cx="8305800" cy="2743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579438">
              <a:buFont typeface="Monotype Sorts" pitchFamily="2" charset="2"/>
              <a:buNone/>
              <a:defRPr/>
            </a:pPr>
            <a:r>
              <a:rPr lang="en-US" sz="24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 helps homeless people move to independent </a:t>
            </a:r>
          </a:p>
          <a:p>
            <a:pPr defTabSz="579438">
              <a:buFont typeface="Monotype Sorts" pitchFamily="2" charset="2"/>
              <a:buNone/>
              <a:defRPr/>
            </a:pPr>
            <a:r>
              <a:rPr lang="en-US" sz="24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and keeps individuals and families from losing their homes by providing:</a:t>
            </a:r>
          </a:p>
          <a:p>
            <a:pPr defTabSz="579438">
              <a:buFont typeface="Monotype Sorts" pitchFamily="2" charset="2"/>
              <a:buNone/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7" indent="-342900" defTabSz="579438"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Shelter</a:t>
            </a:r>
          </a:p>
          <a:p>
            <a:pPr marL="115887" indent="-342900" defTabSz="579438"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 Prevention</a:t>
            </a:r>
          </a:p>
          <a:p>
            <a:pPr marL="115887" indent="-342900" defTabSz="579438"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Re-Housing Services </a:t>
            </a:r>
          </a:p>
          <a:p>
            <a:pPr marL="115887" indent="-342900" defTabSz="579438"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 Management Information Systems</a:t>
            </a:r>
          </a:p>
          <a:p>
            <a:pPr marL="115887" indent="-342900" defTabSz="579438"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028" descr="MCj043268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4419601"/>
            <a:ext cx="2286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5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2819400"/>
            <a:ext cx="8534400" cy="3391698"/>
          </a:xfrm>
          <a:prstGeom prst="rect">
            <a:avLst/>
          </a:prstGeo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Karry L. Rieth, Manager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(248) 858-5403 	riethk@oakgov.com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Carla Spradlin, Grant Comp &amp; Program Coordinator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(248) 858-5312 	spradlinc@oakgov.com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Cherri Janeczek, Comm &amp; Home Imp Specialist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(248) 858-1191 janeczekc@oakgov.com</a:t>
            </a:r>
          </a:p>
          <a:p>
            <a:pPr marL="0" lvl="2">
              <a:lnSpc>
                <a:spcPct val="80000"/>
              </a:lnSpc>
              <a:buFontTx/>
              <a:buNone/>
              <a:defRPr/>
            </a:pPr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Judy Young, CHI Coordinator</a:t>
            </a:r>
          </a:p>
          <a:p>
            <a:pPr marL="0" lvl="2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(248) 858-5309 youngju@oakgov.com</a:t>
            </a:r>
          </a:p>
          <a:p>
            <a:pPr marL="0" lvl="2">
              <a:lnSpc>
                <a:spcPct val="80000"/>
              </a:lnSpc>
              <a:buFontTx/>
              <a:buNone/>
              <a:defRPr/>
            </a:pPr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Renee Veres, Office Assistant II </a:t>
            </a:r>
          </a:p>
          <a:p>
            <a:pPr marL="0" lvl="2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(248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858-5407 veresr@oakgov.com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-4354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Consolidated Plan Team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0" y="1371600"/>
            <a:ext cx="914400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Oakland County</a:t>
            </a:r>
            <a:r>
              <a:rPr sz="2800" b="1" spc="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800" b="1" spc="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800" b="1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800" b="1" spc="-2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lang="en-US" sz="28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 Allocations PY 2011 - 2015</a:t>
            </a:r>
          </a:p>
          <a:p>
            <a:pPr marL="12700" algn="ctr">
              <a:tabLst>
                <a:tab pos="5249545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$1,459,591 </a:t>
            </a:r>
            <a:endParaRPr lang="en-US" sz="2800" spc="-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703224"/>
              </p:ext>
            </p:extLst>
          </p:nvPr>
        </p:nvGraphicFramePr>
        <p:xfrm>
          <a:off x="609600" y="2541151"/>
          <a:ext cx="8077200" cy="378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200400" y="2923885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$109,469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7831" y="3276600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$109,469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2107" y="4267200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$364,898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7400" y="4267199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$875,755</a:t>
            </a:r>
          </a:p>
        </p:txBody>
      </p:sp>
    </p:spTree>
    <p:extLst>
      <p:ext uri="{BB962C8B-B14F-4D97-AF65-F5344CB8AC3E}">
        <p14:creationId xmlns:p14="http://schemas.microsoft.com/office/powerpoint/2010/main" val="28663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0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sz="28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Oakland County</a:t>
            </a:r>
            <a:r>
              <a:rPr sz="2800" b="1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800" b="1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800" b="1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800" b="1" spc="-2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lang="en-US" sz="24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 </a:t>
            </a:r>
            <a:r>
              <a:rPr lang="en-US" sz="24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</a:t>
            </a:r>
            <a:r>
              <a:rPr lang="en-US" sz="24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- 2013 Consolidated Annual </a:t>
            </a:r>
            <a:r>
              <a:rPr lang="en-US" sz="24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sz="24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lang="en-US" sz="2400" spc="-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891" y="25908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Statutory Goals of the Consolidated Plan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One: Create Decent and Affordable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Goal Two: Enhance Suitable Living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Three: Promote Economic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6218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0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sz="28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Oakland County</a:t>
            </a:r>
            <a:r>
              <a:rPr sz="2800" b="1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800" b="1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800" b="1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800" b="1" spc="-2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lang="en-US" sz="24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 Funding History PY </a:t>
            </a:r>
            <a:r>
              <a:rPr lang="en-US" sz="24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</a:t>
            </a:r>
            <a:r>
              <a:rPr lang="en-US" sz="24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- 2015</a:t>
            </a:r>
            <a:endParaRPr lang="en-US" sz="2400" spc="-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37435"/>
              </p:ext>
            </p:extLst>
          </p:nvPr>
        </p:nvGraphicFramePr>
        <p:xfrm>
          <a:off x="533400" y="2590800"/>
          <a:ext cx="8229600" cy="327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1219200"/>
                <a:gridCol w="1219200"/>
                <a:gridCol w="1219200"/>
                <a:gridCol w="1219200"/>
                <a:gridCol w="1219200"/>
                <a:gridCol w="1371600"/>
              </a:tblGrid>
              <a:tr h="3525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40665" algn="ctr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20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20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20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20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20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22885" algn="ctr">
                        <a:lnSpc>
                          <a:spcPct val="100000"/>
                        </a:lnSpc>
                      </a:pPr>
                      <a:r>
                        <a:rPr sz="2000" b="1" spc="-10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sz="2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2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</a:tr>
              <a:tr h="7834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CDBG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l">
                        <a:lnSpc>
                          <a:spcPct val="100000"/>
                        </a:lnSpc>
                        <a:tabLst>
                          <a:tab pos="311150" algn="l"/>
                        </a:tabLst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$3,504,276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l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$4,950,191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l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$5,135,462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l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$5,131,969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l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$5,059,812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$23,781,710 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7834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</a:t>
                      </a: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</a:t>
                      </a:r>
                    </a:p>
                  </a:txBody>
                  <a:tcPr marL="0" marR="0" marT="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l">
                        <a:lnSpc>
                          <a:spcPct val="100000"/>
                        </a:lnSpc>
                        <a:tabLst>
                          <a:tab pos="311150" algn="l"/>
                        </a:tabLst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$1,503,132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l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$1,432,865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l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$1,476,127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l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$2,238,784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l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$2,100,244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$8,751,152 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834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l">
                        <a:lnSpc>
                          <a:spcPct val="100000"/>
                        </a:lnSpc>
                        <a:tabLst>
                          <a:tab pos="401955" algn="l"/>
                        </a:tabLst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$266,713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l">
                        <a:lnSpc>
                          <a:spcPct val="100000"/>
                        </a:lnSpc>
                        <a:tabLst>
                          <a:tab pos="342265" algn="l"/>
                        </a:tabLst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$303,461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l">
                        <a:lnSpc>
                          <a:spcPct val="100000"/>
                        </a:lnSpc>
                        <a:tabLst>
                          <a:tab pos="252729" algn="l"/>
                        </a:tabLst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$257,173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l">
                        <a:lnSpc>
                          <a:spcPct val="100000"/>
                        </a:lnSpc>
                        <a:tabLst>
                          <a:tab pos="252729" algn="l"/>
                        </a:tabLst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$301,785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l">
                        <a:lnSpc>
                          <a:spcPct val="100000"/>
                        </a:lnSpc>
                        <a:tabLst>
                          <a:tab pos="252729" algn="l"/>
                        </a:tabLst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$330,459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$1,459,591 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</a:tr>
              <a:tr h="5738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000" b="1" spc="-10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sz="2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2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$5,274,121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$6,686,517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$6,868,762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$7,672,538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$7,490,515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$33,992,453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1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937625" y="6461125"/>
            <a:ext cx="206375" cy="185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44"/>
            <a:fld id="{81D60167-4931-47E6-BA6A-407CBD079E47}" type="slidenum">
              <a:rPr spc="-10" dirty="0"/>
              <a:pPr marL="102844"/>
              <a:t>33</a:t>
            </a:fld>
            <a:endParaRPr spc="-10" dirty="0"/>
          </a:p>
        </p:txBody>
      </p:sp>
      <p:sp>
        <p:nvSpPr>
          <p:cNvPr id="2" name="Rectangle 1"/>
          <p:cNvSpPr/>
          <p:nvPr/>
        </p:nvSpPr>
        <p:spPr>
          <a:xfrm>
            <a:off x="609599" y="2332694"/>
            <a:ext cx="8360833" cy="4524293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Real Property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Cleanup of Contaminated Sites 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Clearance and Demolition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Construction of Housing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Direct Homeownership Assistance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Disposition of Real Property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Housing Services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Lead-Based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Paint/Lead Hazards/Testing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Abatement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Operation/Repair of Foreclosed Property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Rehab: Acquisition 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Rehab: Administration – Direct Project Costs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Rehab: Energy Efficiency Improvements Property 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Rehab: Multi-Unit Residential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Rehab: Other Publicly Owned Residential Buildings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Rehab: Public Housing Modernization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Rehab: Single-Unit Residential 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Relocation </a:t>
            </a:r>
          </a:p>
          <a:p>
            <a:pPr marL="285750" lvl="0" indent="-285750">
              <a:buClr>
                <a:srgbClr val="92D05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Residential Historic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Preservation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0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sz="28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Oakland County</a:t>
            </a:r>
            <a:r>
              <a:rPr sz="2800" b="1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800" b="1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800" b="1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800" b="1" spc="-2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lang="en-US" sz="24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Activities: HOUSING </a:t>
            </a:r>
            <a:endParaRPr lang="en-US" sz="2400" spc="-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354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sz="28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Oakland County</a:t>
            </a:r>
            <a:r>
              <a:rPr sz="2800" b="1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800" b="1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800" b="1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800" b="1" spc="-2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lang="en-US" sz="24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8229600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356235" algn="l"/>
              </a:tabLst>
            </a:pPr>
            <a:r>
              <a:rPr lang="en-US" sz="24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Questions:</a:t>
            </a: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Wingdings"/>
              <a:buChar char=""/>
              <a:tabLst>
                <a:tab pos="356235" algn="l"/>
              </a:tabLst>
            </a:pP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homel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56285" lvl="1" indent="-286385">
              <a:lnSpc>
                <a:spcPct val="100000"/>
              </a:lnSpc>
              <a:spcBef>
                <a:spcPts val="36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0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esou</a:t>
            </a:r>
            <a:r>
              <a:rPr lang="en-US" sz="20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ailable</a:t>
            </a:r>
            <a:r>
              <a:rPr lang="en-US"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US" sz="20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d?</a:t>
            </a:r>
          </a:p>
          <a:p>
            <a:pPr marL="756285" lvl="1" indent="-286385">
              <a:lnSpc>
                <a:spcPct val="100000"/>
              </a:lnSpc>
              <a:spcBef>
                <a:spcPts val="359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ap?</a:t>
            </a: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356235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0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n-US" sz="20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20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on?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Font typeface="Wingdings"/>
              <a:buChar char=""/>
              <a:tabLst>
                <a:tab pos="356235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n-US" sz="2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/p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0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533400" y="2362200"/>
            <a:ext cx="8382000" cy="289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400" b="1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24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425"/>
              </a:spcBef>
              <a:buFont typeface="Wingdings"/>
              <a:buChar char=""/>
              <a:tabLst>
                <a:tab pos="35623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ousing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oblem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useho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s?</a:t>
            </a: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Wingdings"/>
              <a:buChar char=""/>
              <a:tabLst>
                <a:tab pos="356235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ed?</a:t>
            </a: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Font typeface="Wingdings"/>
              <a:buChar char=""/>
              <a:tabLst>
                <a:tab pos="35623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Whe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ems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ncent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56285" lvl="1" indent="-286385">
              <a:spcBef>
                <a:spcPts val="365"/>
              </a:spcBef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 ma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eri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eas?</a:t>
            </a:r>
          </a:p>
          <a:p>
            <a:pPr marL="756285" lvl="1" indent="-286385">
              <a:spcBef>
                <a:spcPts val="359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ts/Opp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tunities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eas?</a:t>
            </a: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356235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 add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4354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sz="28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Oakland County</a:t>
            </a:r>
            <a:r>
              <a:rPr sz="2800" b="1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800" b="1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800" b="1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800" b="1" spc="-2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lang="en-US" sz="24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/>
          <p:nvPr/>
        </p:nvSpPr>
        <p:spPr>
          <a:xfrm>
            <a:off x="-2177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mmunity &amp; Home Improvement Division (OCCHID) </a:t>
            </a:r>
            <a:endParaRPr lang="en-US" sz="2800" b="1" spc="-2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5249545" algn="l"/>
              </a:tabLst>
            </a:pPr>
            <a:r>
              <a:rPr lang="en-US" sz="24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Needs</a:t>
            </a:r>
            <a:endParaRPr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623" y="2209800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Housing Data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Housing Type	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Housing Units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Occupancy/Vacancy Rates</a:t>
            </a: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Housing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Homeownership	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Foreclosures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Rental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2222" y="2362199"/>
            <a:ext cx="434557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Burden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Overcrowding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Housing Problems</a:t>
            </a: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Homelessness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0" y="1614616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Focus Groups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743200"/>
            <a:ext cx="8229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Development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Thursday, May 21, 2015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Time: 2:00 to 4:00 PM 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Service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Tuesday, June 2, 2015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Time: 9:00 to 11:00 AM </a:t>
            </a:r>
          </a:p>
        </p:txBody>
      </p:sp>
    </p:spTree>
    <p:extLst>
      <p:ext uri="{BB962C8B-B14F-4D97-AF65-F5344CB8AC3E}">
        <p14:creationId xmlns:p14="http://schemas.microsoft.com/office/powerpoint/2010/main" val="27709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38</a:t>
            </a:fld>
            <a:endParaRPr spc="-10" dirty="0"/>
          </a:p>
        </p:txBody>
      </p:sp>
      <p:pic>
        <p:nvPicPr>
          <p:cNvPr id="6" name="Picture 5" descr="L:\EDCA\Design Team\01 DESIGN PROJECTS\!Economic Development\!Community and Home Improvement\2014\Application Guide Coversheet\2014_CHI Application Guide Coversheet_v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65"/>
          <a:stretch/>
        </p:blipFill>
        <p:spPr bwMode="auto">
          <a:xfrm>
            <a:off x="0" y="0"/>
            <a:ext cx="9144000" cy="2874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L:\EDCA\Design Team\01 DESIGN PROJECTS\!Economic Development\!Community and Home Improvement\2014\Application Guide Coversheet\2014_CHI application guide footer_v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2"/>
          <a:stretch/>
        </p:blipFill>
        <p:spPr bwMode="auto">
          <a:xfrm>
            <a:off x="2707640" y="4778284"/>
            <a:ext cx="6436360" cy="2110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bject 2"/>
          <p:cNvSpPr txBox="1"/>
          <p:nvPr/>
        </p:nvSpPr>
        <p:spPr>
          <a:xfrm>
            <a:off x="-15240" y="3124200"/>
            <a:ext cx="91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latin typeface="Calibri"/>
                <a:cs typeface="Calibri"/>
              </a:rPr>
              <a:t>Thank You</a:t>
            </a:r>
            <a:endParaRPr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5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ttp://www.ncdaonline.org/images/2014CDBG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4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-2177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Priority Needs Survey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tabLst>
                <a:tab pos="5249545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4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743200"/>
            <a:ext cx="4114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lvl="0"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Sharing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Priorities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 Data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Alignment/Coordination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0" y="2769443"/>
            <a:ext cx="4267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Input</a:t>
            </a:r>
          </a:p>
          <a:p>
            <a:pPr lvl="0"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Service Needs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Needs Services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Housing Needs 	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Homeless Needs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Facility Needs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Improvement Needs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Needs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Neighborhood Needs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Fair Housing Choice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8" descr="http://www.ncdaonline.org/images/2014CDBG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4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4119" y="1371600"/>
            <a:ext cx="914400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085"/>
              </a:lnSpc>
              <a:tabLst>
                <a:tab pos="5249545" algn="l"/>
              </a:tabLst>
            </a:pPr>
            <a:r>
              <a:rPr lang="en-US" sz="2800" b="1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12700" algn="ctr">
              <a:lnSpc>
                <a:spcPts val="3085"/>
              </a:lnSpc>
              <a:tabLst>
                <a:tab pos="5249545" algn="l"/>
              </a:tabLst>
            </a:pPr>
            <a:r>
              <a:rPr lang="en-US" sz="2400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lang="en-US" sz="24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lang="en-US" sz="24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lang="en-US" sz="24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 </a:t>
            </a:r>
            <a:r>
              <a:rPr lang="en-US" sz="2400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400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8229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" algn="just"/>
            <a:r>
              <a:rPr lang="en-US" sz="2400" b="1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sz="2400" b="1" kern="0" spc="-3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kern="0" spc="-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</a:t>
            </a:r>
            <a:r>
              <a:rPr lang="en-US" sz="2400" b="1" kern="0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sz="2400" b="1" kern="0" spc="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olid</a:t>
            </a:r>
            <a:r>
              <a:rPr lang="en-US" sz="2400" b="1" kern="0" spc="-3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kern="0" spc="-2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kern="0" spc="-3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Plan?</a:t>
            </a:r>
          </a:p>
          <a:p>
            <a:pPr marL="81280" algn="ctr"/>
            <a:endParaRPr lang="en-US" sz="1400" b="1" kern="0" spc="-5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14313">
              <a:buFont typeface="Wingdings"/>
              <a:buChar char=""/>
            </a:pPr>
            <a:r>
              <a:rPr lang="en-US" sz="2000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 HUD - January 1995</a:t>
            </a:r>
          </a:p>
          <a:p>
            <a:pPr marL="365760" indent="-214313">
              <a:buFont typeface="Wingdings"/>
              <a:buChar char=""/>
            </a:pPr>
            <a:r>
              <a:rPr lang="en-US" sz="2000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grant applications in one Plan</a:t>
            </a:r>
          </a:p>
          <a:p>
            <a:pPr marL="365760" indent="-214313">
              <a:buFont typeface="Wingdings"/>
              <a:buChar char=""/>
            </a:pPr>
            <a:r>
              <a:rPr lang="en-US" sz="2000" kern="0" spc="-3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</a:t>
            </a:r>
            <a:r>
              <a:rPr lang="en-US" sz="2000" kern="0" spc="-3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000" kern="0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spc="-2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kern="0" spc="-3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</a:t>
            </a:r>
            <a:r>
              <a:rPr lang="en-US" sz="2000" kern="0" spc="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lang="en-US" sz="2000" kern="0" spc="-3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kern="0" spc="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spc="-2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000" kern="0" spc="-4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000" kern="0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kern="0" spc="-2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kern="0" spc="-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2000" kern="0" spc="-2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be</a:t>
            </a:r>
            <a:r>
              <a:rPr lang="en-US" sz="2000" kern="0" spc="-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igib</a:t>
            </a:r>
            <a:r>
              <a:rPr lang="en-US" sz="2000" kern="0" spc="-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kern="0" spc="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spc="-4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kern="0" spc="-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spc="-5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</a:t>
            </a:r>
            <a:r>
              <a:rPr lang="en-US" sz="2000" kern="0" spc="-4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</a:p>
          <a:p>
            <a:pPr marL="365760" marR="609600" indent="-214313">
              <a:buFont typeface="Wingdings"/>
              <a:buChar char=""/>
            </a:pP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for input</a:t>
            </a:r>
            <a:r>
              <a:rPr lang="en-US" sz="2000" kern="0" spc="-1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</a:t>
            </a:r>
            <a:r>
              <a:rPr lang="en-US" sz="2000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spending prioritie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kern="0" spc="3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kern="0" spc="-1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five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  <a:p>
            <a:pPr marL="365760" marR="609600" indent="-214313">
              <a:buFont typeface="Wingdings"/>
              <a:buChar char=""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n-US" sz="2000" kern="0" spc="2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kern="0" spc="-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 </a:t>
            </a: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kern="0" spc="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0" marR="609600" indent="-214313">
              <a:buFont typeface="Wingdings"/>
              <a:buChar char=""/>
            </a:pP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kern="0" spc="-4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kern="0" spc="-2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egic</a:t>
            </a:r>
            <a:r>
              <a:rPr lang="en-US" sz="2000" kern="0" spc="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kern="0" spc="-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kern="0" spc="-2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</a:t>
            </a:r>
            <a:r>
              <a:rPr lang="en-US" sz="2000" kern="0" spc="-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kern="0" spc="-2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the ne</a:t>
            </a:r>
            <a:r>
              <a:rPr lang="en-US" sz="2000" kern="0" spc="-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</a:p>
          <a:p>
            <a:pPr marL="365760" marR="110489" indent="-214313">
              <a:buFont typeface="Wingdings"/>
              <a:buChar char=""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</a:t>
            </a:r>
            <a:r>
              <a:rPr lang="en-US" sz="2000" kern="0" spc="-2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kern="0" spc="-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allocating </a:t>
            </a: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kern="0" spc="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endParaRPr lang="en-US" sz="20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4119" y="1371600"/>
            <a:ext cx="914400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085"/>
              </a:lnSpc>
              <a:tabLst>
                <a:tab pos="5249545" algn="l"/>
              </a:tabLst>
            </a:pPr>
            <a:r>
              <a:rPr lang="en-US" sz="28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ts val="3085"/>
              </a:lnSpc>
              <a:tabLst>
                <a:tab pos="5249545" algn="l"/>
              </a:tabLst>
            </a:pPr>
            <a:r>
              <a:rPr sz="2400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sz="24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sz="24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4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400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400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400" spc="-2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marR="285750" indent="-6350" algn="just"/>
            <a:r>
              <a:rPr lang="en-US" sz="2400" b="1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</a:t>
            </a:r>
            <a:r>
              <a:rPr lang="en-US" sz="2400" b="1" spc="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24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400" b="1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r>
              <a:rPr lang="en-US" sz="2400" b="1" spc="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</a:t>
            </a:r>
            <a:r>
              <a:rPr lang="en-US" sz="2400" b="1" spc="-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spc="-2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Plan</a:t>
            </a:r>
          </a:p>
          <a:p>
            <a:pPr marL="461963" marR="285750" algn="ctr"/>
            <a:endParaRPr lang="en-US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marR="347345" indent="-227013">
              <a:buFont typeface="Wingdings"/>
              <a:buChar char="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and </a:t>
            </a:r>
            <a:r>
              <a:rPr lang="en-US" sz="2000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spc="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establish</a:t>
            </a:r>
            <a:r>
              <a:rPr lang="en-US" sz="2000" spc="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  <a:r>
              <a:rPr lang="en-US" sz="2000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30188" marR="347345" lvl="1"/>
            <a:r>
              <a:rPr lang="en-US" sz="2000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sz="2000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marL="227013" marR="516890" indent="-227013">
              <a:buFont typeface="Wingdings"/>
              <a:buChar char=""/>
            </a:pPr>
            <a:r>
              <a:rPr lang="en-US" sz="2000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spc="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realizing</a:t>
            </a:r>
            <a:r>
              <a:rPr lang="en-US" sz="2000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 goals</a:t>
            </a:r>
          </a:p>
          <a:p>
            <a:pPr marL="227013" indent="-227013">
              <a:buFont typeface="Wingdings"/>
              <a:buChar char="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</a:t>
            </a:r>
            <a:r>
              <a:rPr lang="en-US" sz="2000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spc="-2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en-US" sz="20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</a:t>
            </a:r>
            <a:r>
              <a:rPr lang="en-US" sz="2000" spc="-4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sz="2000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marR="1300480" indent="-227013">
              <a:buFont typeface="Wingdings"/>
              <a:buChar char="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en-US" sz="2000" spc="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</a:t>
            </a:r>
            <a:r>
              <a:rPr lang="en-US" sz="2000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3"/>
          <p:cNvSpPr txBox="1"/>
          <p:nvPr/>
        </p:nvSpPr>
        <p:spPr>
          <a:xfrm>
            <a:off x="-4205" y="1371600"/>
            <a:ext cx="91440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304"/>
              </a:lnSpc>
              <a:tabLst>
                <a:tab pos="5251450" algn="l"/>
              </a:tabLst>
            </a:pP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Overview of the Con</a:t>
            </a:r>
            <a:r>
              <a:rPr lang="en-US" sz="2800" b="1" spc="-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oli</a:t>
            </a: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spc="-4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8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US" sz="28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spc="-4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ocess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ts val="3304"/>
              </a:lnSpc>
              <a:tabLst>
                <a:tab pos="5251450" algn="l"/>
              </a:tabLst>
            </a:pP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Oakland</a:t>
            </a:r>
            <a:r>
              <a:rPr sz="2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2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57400" y="2520567"/>
            <a:ext cx="5160515" cy="4184579"/>
            <a:chOff x="2145432" y="1869228"/>
            <a:chExt cx="5159631" cy="4947794"/>
          </a:xfrm>
        </p:grpSpPr>
        <p:sp>
          <p:nvSpPr>
            <p:cNvPr id="3" name="object 2"/>
            <p:cNvSpPr/>
            <p:nvPr/>
          </p:nvSpPr>
          <p:spPr>
            <a:xfrm>
              <a:off x="2770781" y="2490436"/>
              <a:ext cx="2040889" cy="1428115"/>
            </a:xfrm>
            <a:custGeom>
              <a:avLst/>
              <a:gdLst/>
              <a:ahLst/>
              <a:cxnLst/>
              <a:rect l="l" t="t" r="r" b="b"/>
              <a:pathLst>
                <a:path w="2040889" h="1428114">
                  <a:moveTo>
                    <a:pt x="1905690" y="0"/>
                  </a:moveTo>
                  <a:lnTo>
                    <a:pt x="1772381" y="7362"/>
                  </a:lnTo>
                  <a:lnTo>
                    <a:pt x="1640904" y="23089"/>
                  </a:lnTo>
                  <a:lnTo>
                    <a:pt x="1511584" y="46966"/>
                  </a:lnTo>
                  <a:lnTo>
                    <a:pt x="1384744" y="78776"/>
                  </a:lnTo>
                  <a:lnTo>
                    <a:pt x="1260708" y="118303"/>
                  </a:lnTo>
                  <a:lnTo>
                    <a:pt x="1139800" y="165331"/>
                  </a:lnTo>
                  <a:lnTo>
                    <a:pt x="1022344" y="219644"/>
                  </a:lnTo>
                  <a:lnTo>
                    <a:pt x="908664" y="281027"/>
                  </a:lnTo>
                  <a:lnTo>
                    <a:pt x="799084" y="349262"/>
                  </a:lnTo>
                  <a:lnTo>
                    <a:pt x="693926" y="424134"/>
                  </a:lnTo>
                  <a:lnTo>
                    <a:pt x="593516" y="505428"/>
                  </a:lnTo>
                  <a:lnTo>
                    <a:pt x="498177" y="592926"/>
                  </a:lnTo>
                  <a:lnTo>
                    <a:pt x="408233" y="686413"/>
                  </a:lnTo>
                  <a:lnTo>
                    <a:pt x="324008" y="785674"/>
                  </a:lnTo>
                  <a:lnTo>
                    <a:pt x="245826" y="890491"/>
                  </a:lnTo>
                  <a:lnTo>
                    <a:pt x="174010" y="1000649"/>
                  </a:lnTo>
                  <a:lnTo>
                    <a:pt x="108884" y="1115932"/>
                  </a:lnTo>
                  <a:lnTo>
                    <a:pt x="50773" y="1236123"/>
                  </a:lnTo>
                  <a:lnTo>
                    <a:pt x="0" y="1361008"/>
                  </a:lnTo>
                  <a:lnTo>
                    <a:pt x="181229" y="1427937"/>
                  </a:lnTo>
                  <a:lnTo>
                    <a:pt x="227290" y="1314633"/>
                  </a:lnTo>
                  <a:lnTo>
                    <a:pt x="280011" y="1205587"/>
                  </a:lnTo>
                  <a:lnTo>
                    <a:pt x="339097" y="1100995"/>
                  </a:lnTo>
                  <a:lnTo>
                    <a:pt x="404255" y="1001052"/>
                  </a:lnTo>
                  <a:lnTo>
                    <a:pt x="475190" y="905955"/>
                  </a:lnTo>
                  <a:lnTo>
                    <a:pt x="551609" y="815899"/>
                  </a:lnTo>
                  <a:lnTo>
                    <a:pt x="633217" y="731081"/>
                  </a:lnTo>
                  <a:lnTo>
                    <a:pt x="719721" y="651696"/>
                  </a:lnTo>
                  <a:lnTo>
                    <a:pt x="810826" y="577941"/>
                  </a:lnTo>
                  <a:lnTo>
                    <a:pt x="906240" y="510012"/>
                  </a:lnTo>
                  <a:lnTo>
                    <a:pt x="1005667" y="448105"/>
                  </a:lnTo>
                  <a:lnTo>
                    <a:pt x="1108814" y="392415"/>
                  </a:lnTo>
                  <a:lnTo>
                    <a:pt x="1215387" y="343139"/>
                  </a:lnTo>
                  <a:lnTo>
                    <a:pt x="1325092" y="300473"/>
                  </a:lnTo>
                  <a:lnTo>
                    <a:pt x="1437636" y="264613"/>
                  </a:lnTo>
                  <a:lnTo>
                    <a:pt x="1552723" y="235754"/>
                  </a:lnTo>
                  <a:lnTo>
                    <a:pt x="1670060" y="214093"/>
                  </a:lnTo>
                  <a:lnTo>
                    <a:pt x="1789354" y="199826"/>
                  </a:lnTo>
                  <a:lnTo>
                    <a:pt x="1910310" y="193150"/>
                  </a:lnTo>
                  <a:lnTo>
                    <a:pt x="2032680" y="193150"/>
                  </a:lnTo>
                  <a:lnTo>
                    <a:pt x="2040508" y="1219"/>
                  </a:lnTo>
                  <a:lnTo>
                    <a:pt x="1905690" y="0"/>
                  </a:lnTo>
                  <a:close/>
                </a:path>
                <a:path w="2040889" h="1428114">
                  <a:moveTo>
                    <a:pt x="2032680" y="193150"/>
                  </a:moveTo>
                  <a:lnTo>
                    <a:pt x="1910310" y="193150"/>
                  </a:lnTo>
                  <a:lnTo>
                    <a:pt x="2032635" y="194259"/>
                  </a:lnTo>
                  <a:lnTo>
                    <a:pt x="2032680" y="19315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4" name="object 3"/>
            <p:cNvSpPr/>
            <p:nvPr/>
          </p:nvSpPr>
          <p:spPr>
            <a:xfrm>
              <a:off x="2657687" y="3852587"/>
              <a:ext cx="696232" cy="2014197"/>
            </a:xfrm>
            <a:custGeom>
              <a:avLst/>
              <a:gdLst/>
              <a:ahLst/>
              <a:cxnLst/>
              <a:rect l="l" t="t" r="r" b="b"/>
              <a:pathLst>
                <a:path w="736600" h="2138045">
                  <a:moveTo>
                    <a:pt x="112712" y="0"/>
                  </a:moveTo>
                  <a:lnTo>
                    <a:pt x="77610" y="112613"/>
                  </a:lnTo>
                  <a:lnTo>
                    <a:pt x="49113" y="226178"/>
                  </a:lnTo>
                  <a:lnTo>
                    <a:pt x="27162" y="340434"/>
                  </a:lnTo>
                  <a:lnTo>
                    <a:pt x="11699" y="455122"/>
                  </a:lnTo>
                  <a:lnTo>
                    <a:pt x="2664" y="569984"/>
                  </a:lnTo>
                  <a:lnTo>
                    <a:pt x="0" y="684761"/>
                  </a:lnTo>
                  <a:lnTo>
                    <a:pt x="3646" y="799193"/>
                  </a:lnTo>
                  <a:lnTo>
                    <a:pt x="13544" y="913022"/>
                  </a:lnTo>
                  <a:lnTo>
                    <a:pt x="29636" y="1025988"/>
                  </a:lnTo>
                  <a:lnTo>
                    <a:pt x="51863" y="1137832"/>
                  </a:lnTo>
                  <a:lnTo>
                    <a:pt x="80166" y="1248296"/>
                  </a:lnTo>
                  <a:lnTo>
                    <a:pt x="114486" y="1357120"/>
                  </a:lnTo>
                  <a:lnTo>
                    <a:pt x="154764" y="1464045"/>
                  </a:lnTo>
                  <a:lnTo>
                    <a:pt x="200942" y="1568813"/>
                  </a:lnTo>
                  <a:lnTo>
                    <a:pt x="252962" y="1671164"/>
                  </a:lnTo>
                  <a:lnTo>
                    <a:pt x="310763" y="1770839"/>
                  </a:lnTo>
                  <a:lnTo>
                    <a:pt x="374287" y="1867579"/>
                  </a:lnTo>
                  <a:lnTo>
                    <a:pt x="443477" y="1961125"/>
                  </a:lnTo>
                  <a:lnTo>
                    <a:pt x="518272" y="2051219"/>
                  </a:lnTo>
                  <a:lnTo>
                    <a:pt x="598614" y="2137600"/>
                  </a:lnTo>
                  <a:lnTo>
                    <a:pt x="736282" y="2002155"/>
                  </a:lnTo>
                  <a:lnTo>
                    <a:pt x="663399" y="1923773"/>
                  </a:lnTo>
                  <a:lnTo>
                    <a:pt x="595547" y="1842025"/>
                  </a:lnTo>
                  <a:lnTo>
                    <a:pt x="532780" y="1757144"/>
                  </a:lnTo>
                  <a:lnTo>
                    <a:pt x="475151" y="1669366"/>
                  </a:lnTo>
                  <a:lnTo>
                    <a:pt x="422713" y="1578925"/>
                  </a:lnTo>
                  <a:lnTo>
                    <a:pt x="375520" y="1486057"/>
                  </a:lnTo>
                  <a:lnTo>
                    <a:pt x="333626" y="1390996"/>
                  </a:lnTo>
                  <a:lnTo>
                    <a:pt x="297083" y="1293978"/>
                  </a:lnTo>
                  <a:lnTo>
                    <a:pt x="265946" y="1195238"/>
                  </a:lnTo>
                  <a:lnTo>
                    <a:pt x="240267" y="1095009"/>
                  </a:lnTo>
                  <a:lnTo>
                    <a:pt x="220101" y="993529"/>
                  </a:lnTo>
                  <a:lnTo>
                    <a:pt x="205500" y="891030"/>
                  </a:lnTo>
                  <a:lnTo>
                    <a:pt x="196518" y="787750"/>
                  </a:lnTo>
                  <a:lnTo>
                    <a:pt x="193209" y="683921"/>
                  </a:lnTo>
                  <a:lnTo>
                    <a:pt x="195625" y="579780"/>
                  </a:lnTo>
                  <a:lnTo>
                    <a:pt x="203821" y="475562"/>
                  </a:lnTo>
                  <a:lnTo>
                    <a:pt x="217849" y="371500"/>
                  </a:lnTo>
                  <a:lnTo>
                    <a:pt x="237764" y="267831"/>
                  </a:lnTo>
                  <a:lnTo>
                    <a:pt x="263618" y="164790"/>
                  </a:lnTo>
                  <a:lnTo>
                    <a:pt x="295465" y="62611"/>
                  </a:lnTo>
                  <a:lnTo>
                    <a:pt x="112712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5" name="object 4"/>
            <p:cNvSpPr/>
            <p:nvPr/>
          </p:nvSpPr>
          <p:spPr>
            <a:xfrm>
              <a:off x="3255920" y="5855757"/>
              <a:ext cx="2529244" cy="725637"/>
            </a:xfrm>
            <a:custGeom>
              <a:avLst/>
              <a:gdLst/>
              <a:ahLst/>
              <a:cxnLst/>
              <a:rect l="l" t="t" r="r" b="b"/>
              <a:pathLst>
                <a:path w="2675890" h="770254">
                  <a:moveTo>
                    <a:pt x="139064" y="0"/>
                  </a:moveTo>
                  <a:lnTo>
                    <a:pt x="0" y="134086"/>
                  </a:lnTo>
                  <a:lnTo>
                    <a:pt x="108958" y="239208"/>
                  </a:lnTo>
                  <a:lnTo>
                    <a:pt x="223753" y="335035"/>
                  </a:lnTo>
                  <a:lnTo>
                    <a:pt x="343848" y="421511"/>
                  </a:lnTo>
                  <a:lnTo>
                    <a:pt x="468706" y="498583"/>
                  </a:lnTo>
                  <a:lnTo>
                    <a:pt x="597788" y="566195"/>
                  </a:lnTo>
                  <a:lnTo>
                    <a:pt x="730559" y="624293"/>
                  </a:lnTo>
                  <a:lnTo>
                    <a:pt x="866481" y="672820"/>
                  </a:lnTo>
                  <a:lnTo>
                    <a:pt x="1005017" y="711723"/>
                  </a:lnTo>
                  <a:lnTo>
                    <a:pt x="1145628" y="740946"/>
                  </a:lnTo>
                  <a:lnTo>
                    <a:pt x="1287780" y="760434"/>
                  </a:lnTo>
                  <a:lnTo>
                    <a:pt x="1430933" y="770133"/>
                  </a:lnTo>
                  <a:lnTo>
                    <a:pt x="1574551" y="769987"/>
                  </a:lnTo>
                  <a:lnTo>
                    <a:pt x="1718096" y="759942"/>
                  </a:lnTo>
                  <a:lnTo>
                    <a:pt x="1861032" y="739942"/>
                  </a:lnTo>
                  <a:lnTo>
                    <a:pt x="2002821" y="709933"/>
                  </a:lnTo>
                  <a:lnTo>
                    <a:pt x="2142926" y="669859"/>
                  </a:lnTo>
                  <a:lnTo>
                    <a:pt x="2280810" y="619667"/>
                  </a:lnTo>
                  <a:lnTo>
                    <a:pt x="2376180" y="577060"/>
                  </a:lnTo>
                  <a:lnTo>
                    <a:pt x="1437381" y="577060"/>
                  </a:lnTo>
                  <a:lnTo>
                    <a:pt x="1307496" y="568261"/>
                  </a:lnTo>
                  <a:lnTo>
                    <a:pt x="1178520" y="550580"/>
                  </a:lnTo>
                  <a:lnTo>
                    <a:pt x="1050941" y="524067"/>
                  </a:lnTo>
                  <a:lnTo>
                    <a:pt x="925245" y="488772"/>
                  </a:lnTo>
                  <a:lnTo>
                    <a:pt x="801920" y="444745"/>
                  </a:lnTo>
                  <a:lnTo>
                    <a:pt x="681454" y="392035"/>
                  </a:lnTo>
                  <a:lnTo>
                    <a:pt x="564334" y="330693"/>
                  </a:lnTo>
                  <a:lnTo>
                    <a:pt x="451047" y="260769"/>
                  </a:lnTo>
                  <a:lnTo>
                    <a:pt x="342082" y="182312"/>
                  </a:lnTo>
                  <a:lnTo>
                    <a:pt x="237925" y="95372"/>
                  </a:lnTo>
                  <a:lnTo>
                    <a:pt x="139064" y="0"/>
                  </a:lnTo>
                  <a:close/>
                </a:path>
                <a:path w="2675890" h="770254">
                  <a:moveTo>
                    <a:pt x="2566797" y="248335"/>
                  </a:moveTo>
                  <a:lnTo>
                    <a:pt x="2450671" y="321718"/>
                  </a:lnTo>
                  <a:lnTo>
                    <a:pt x="2331066" y="385770"/>
                  </a:lnTo>
                  <a:lnTo>
                    <a:pt x="2208471" y="440541"/>
                  </a:lnTo>
                  <a:lnTo>
                    <a:pt x="2083372" y="486081"/>
                  </a:lnTo>
                  <a:lnTo>
                    <a:pt x="1956256" y="522440"/>
                  </a:lnTo>
                  <a:lnTo>
                    <a:pt x="1827612" y="549667"/>
                  </a:lnTo>
                  <a:lnTo>
                    <a:pt x="1697926" y="567813"/>
                  </a:lnTo>
                  <a:lnTo>
                    <a:pt x="1567686" y="576927"/>
                  </a:lnTo>
                  <a:lnTo>
                    <a:pt x="1437381" y="577060"/>
                  </a:lnTo>
                  <a:lnTo>
                    <a:pt x="2376180" y="577060"/>
                  </a:lnTo>
                  <a:lnTo>
                    <a:pt x="2415936" y="559299"/>
                  </a:lnTo>
                  <a:lnTo>
                    <a:pt x="2547766" y="488703"/>
                  </a:lnTo>
                  <a:lnTo>
                    <a:pt x="2675763" y="407822"/>
                  </a:lnTo>
                  <a:lnTo>
                    <a:pt x="2566797" y="248335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6" name="object 5"/>
            <p:cNvSpPr/>
            <p:nvPr/>
          </p:nvSpPr>
          <p:spPr>
            <a:xfrm>
              <a:off x="5822718" y="3949362"/>
              <a:ext cx="961520" cy="2180502"/>
            </a:xfrm>
            <a:custGeom>
              <a:avLst/>
              <a:gdLst/>
              <a:ahLst/>
              <a:cxnLst/>
              <a:rect l="l" t="t" r="r" b="b"/>
              <a:pathLst>
                <a:path w="1017270" h="2314575">
                  <a:moveTo>
                    <a:pt x="931163" y="0"/>
                  </a:moveTo>
                  <a:lnTo>
                    <a:pt x="745997" y="54991"/>
                  </a:lnTo>
                  <a:lnTo>
                    <a:pt x="777092" y="173540"/>
                  </a:lnTo>
                  <a:lnTo>
                    <a:pt x="800273" y="292669"/>
                  </a:lnTo>
                  <a:lnTo>
                    <a:pt x="815661" y="412044"/>
                  </a:lnTo>
                  <a:lnTo>
                    <a:pt x="823374" y="531329"/>
                  </a:lnTo>
                  <a:lnTo>
                    <a:pt x="823531" y="650190"/>
                  </a:lnTo>
                  <a:lnTo>
                    <a:pt x="816251" y="768293"/>
                  </a:lnTo>
                  <a:lnTo>
                    <a:pt x="801652" y="885302"/>
                  </a:lnTo>
                  <a:lnTo>
                    <a:pt x="779855" y="1000884"/>
                  </a:lnTo>
                  <a:lnTo>
                    <a:pt x="750976" y="1114703"/>
                  </a:lnTo>
                  <a:lnTo>
                    <a:pt x="715136" y="1226426"/>
                  </a:lnTo>
                  <a:lnTo>
                    <a:pt x="672454" y="1335717"/>
                  </a:lnTo>
                  <a:lnTo>
                    <a:pt x="623047" y="1442241"/>
                  </a:lnTo>
                  <a:lnTo>
                    <a:pt x="567036" y="1545665"/>
                  </a:lnTo>
                  <a:lnTo>
                    <a:pt x="504538" y="1645654"/>
                  </a:lnTo>
                  <a:lnTo>
                    <a:pt x="435673" y="1741873"/>
                  </a:lnTo>
                  <a:lnTo>
                    <a:pt x="360560" y="1833987"/>
                  </a:lnTo>
                  <a:lnTo>
                    <a:pt x="279317" y="1921662"/>
                  </a:lnTo>
                  <a:lnTo>
                    <a:pt x="192063" y="2004564"/>
                  </a:lnTo>
                  <a:lnTo>
                    <a:pt x="98918" y="2082357"/>
                  </a:lnTo>
                  <a:lnTo>
                    <a:pt x="0" y="2154707"/>
                  </a:lnTo>
                  <a:lnTo>
                    <a:pt x="108965" y="2314232"/>
                  </a:lnTo>
                  <a:lnTo>
                    <a:pt x="217994" y="2234485"/>
                  </a:lnTo>
                  <a:lnTo>
                    <a:pt x="320661" y="2148742"/>
                  </a:lnTo>
                  <a:lnTo>
                    <a:pt x="416834" y="2057369"/>
                  </a:lnTo>
                  <a:lnTo>
                    <a:pt x="506382" y="1960736"/>
                  </a:lnTo>
                  <a:lnTo>
                    <a:pt x="589174" y="1859212"/>
                  </a:lnTo>
                  <a:lnTo>
                    <a:pt x="665080" y="1753165"/>
                  </a:lnTo>
                  <a:lnTo>
                    <a:pt x="733967" y="1642963"/>
                  </a:lnTo>
                  <a:lnTo>
                    <a:pt x="795704" y="1528976"/>
                  </a:lnTo>
                  <a:lnTo>
                    <a:pt x="850161" y="1411571"/>
                  </a:lnTo>
                  <a:lnTo>
                    <a:pt x="897207" y="1291118"/>
                  </a:lnTo>
                  <a:lnTo>
                    <a:pt x="936709" y="1167985"/>
                  </a:lnTo>
                  <a:lnTo>
                    <a:pt x="968538" y="1042540"/>
                  </a:lnTo>
                  <a:lnTo>
                    <a:pt x="992562" y="915152"/>
                  </a:lnTo>
                  <a:lnTo>
                    <a:pt x="1008649" y="786190"/>
                  </a:lnTo>
                  <a:lnTo>
                    <a:pt x="1016668" y="656023"/>
                  </a:lnTo>
                  <a:lnTo>
                    <a:pt x="1016489" y="525018"/>
                  </a:lnTo>
                  <a:lnTo>
                    <a:pt x="1007980" y="393545"/>
                  </a:lnTo>
                  <a:lnTo>
                    <a:pt x="991011" y="261971"/>
                  </a:lnTo>
                  <a:lnTo>
                    <a:pt x="965449" y="130667"/>
                  </a:lnTo>
                  <a:lnTo>
                    <a:pt x="931163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7" name="object 6"/>
            <p:cNvSpPr/>
            <p:nvPr/>
          </p:nvSpPr>
          <p:spPr>
            <a:xfrm>
              <a:off x="4806210" y="2491654"/>
              <a:ext cx="1840814" cy="1427346"/>
            </a:xfrm>
            <a:custGeom>
              <a:avLst/>
              <a:gdLst/>
              <a:ahLst/>
              <a:cxnLst/>
              <a:rect l="l" t="t" r="r" b="b"/>
              <a:pathLst>
                <a:path w="1947545" h="1515110">
                  <a:moveTo>
                    <a:pt x="4190" y="0"/>
                  </a:moveTo>
                  <a:lnTo>
                    <a:pt x="0" y="193167"/>
                  </a:lnTo>
                  <a:lnTo>
                    <a:pt x="120753" y="199564"/>
                  </a:lnTo>
                  <a:lnTo>
                    <a:pt x="239715" y="213475"/>
                  </a:lnTo>
                  <a:lnTo>
                    <a:pt x="356612" y="234695"/>
                  </a:lnTo>
                  <a:lnTo>
                    <a:pt x="471172" y="263019"/>
                  </a:lnTo>
                  <a:lnTo>
                    <a:pt x="583120" y="298241"/>
                  </a:lnTo>
                  <a:lnTo>
                    <a:pt x="692184" y="340157"/>
                  </a:lnTo>
                  <a:lnTo>
                    <a:pt x="798091" y="388562"/>
                  </a:lnTo>
                  <a:lnTo>
                    <a:pt x="900568" y="443251"/>
                  </a:lnTo>
                  <a:lnTo>
                    <a:pt x="999340" y="504018"/>
                  </a:lnTo>
                  <a:lnTo>
                    <a:pt x="1094136" y="570658"/>
                  </a:lnTo>
                  <a:lnTo>
                    <a:pt x="1184682" y="642967"/>
                  </a:lnTo>
                  <a:lnTo>
                    <a:pt x="1270705" y="720739"/>
                  </a:lnTo>
                  <a:lnTo>
                    <a:pt x="1351931" y="803769"/>
                  </a:lnTo>
                  <a:lnTo>
                    <a:pt x="1428087" y="891852"/>
                  </a:lnTo>
                  <a:lnTo>
                    <a:pt x="1498901" y="984783"/>
                  </a:lnTo>
                  <a:lnTo>
                    <a:pt x="1564099" y="1082358"/>
                  </a:lnTo>
                  <a:lnTo>
                    <a:pt x="1623408" y="1184370"/>
                  </a:lnTo>
                  <a:lnTo>
                    <a:pt x="1676554" y="1290615"/>
                  </a:lnTo>
                  <a:lnTo>
                    <a:pt x="1723265" y="1400887"/>
                  </a:lnTo>
                  <a:lnTo>
                    <a:pt x="1763267" y="1514983"/>
                  </a:lnTo>
                  <a:lnTo>
                    <a:pt x="1947417" y="1456944"/>
                  </a:lnTo>
                  <a:lnTo>
                    <a:pt x="1903347" y="1331187"/>
                  </a:lnTo>
                  <a:lnTo>
                    <a:pt x="1851880" y="1209644"/>
                  </a:lnTo>
                  <a:lnTo>
                    <a:pt x="1793317" y="1092541"/>
                  </a:lnTo>
                  <a:lnTo>
                    <a:pt x="1727960" y="980102"/>
                  </a:lnTo>
                  <a:lnTo>
                    <a:pt x="1656111" y="872555"/>
                  </a:lnTo>
                  <a:lnTo>
                    <a:pt x="1578071" y="770125"/>
                  </a:lnTo>
                  <a:lnTo>
                    <a:pt x="1494140" y="673039"/>
                  </a:lnTo>
                  <a:lnTo>
                    <a:pt x="1404622" y="581521"/>
                  </a:lnTo>
                  <a:lnTo>
                    <a:pt x="1309816" y="495800"/>
                  </a:lnTo>
                  <a:lnTo>
                    <a:pt x="1210024" y="416099"/>
                  </a:lnTo>
                  <a:lnTo>
                    <a:pt x="1105548" y="342646"/>
                  </a:lnTo>
                  <a:lnTo>
                    <a:pt x="996688" y="275667"/>
                  </a:lnTo>
                  <a:lnTo>
                    <a:pt x="883748" y="215387"/>
                  </a:lnTo>
                  <a:lnTo>
                    <a:pt x="767026" y="162032"/>
                  </a:lnTo>
                  <a:lnTo>
                    <a:pt x="646826" y="115829"/>
                  </a:lnTo>
                  <a:lnTo>
                    <a:pt x="523449" y="77004"/>
                  </a:lnTo>
                  <a:lnTo>
                    <a:pt x="397195" y="45783"/>
                  </a:lnTo>
                  <a:lnTo>
                    <a:pt x="268367" y="22390"/>
                  </a:lnTo>
                  <a:lnTo>
                    <a:pt x="137265" y="7054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8" name="object 7"/>
            <p:cNvSpPr/>
            <p:nvPr/>
          </p:nvSpPr>
          <p:spPr>
            <a:xfrm>
              <a:off x="3749696" y="3618653"/>
              <a:ext cx="1811404" cy="1805420"/>
            </a:xfrm>
            <a:custGeom>
              <a:avLst/>
              <a:gdLst/>
              <a:ahLst/>
              <a:cxnLst/>
              <a:rect l="l" t="t" r="r" b="b"/>
              <a:pathLst>
                <a:path w="1916429" h="1916429">
                  <a:moveTo>
                    <a:pt x="958215" y="0"/>
                  </a:moveTo>
                  <a:lnTo>
                    <a:pt x="879626" y="3176"/>
                  </a:lnTo>
                  <a:lnTo>
                    <a:pt x="802787" y="12541"/>
                  </a:lnTo>
                  <a:lnTo>
                    <a:pt x="727944" y="27848"/>
                  </a:lnTo>
                  <a:lnTo>
                    <a:pt x="655344" y="48850"/>
                  </a:lnTo>
                  <a:lnTo>
                    <a:pt x="585233" y="75301"/>
                  </a:lnTo>
                  <a:lnTo>
                    <a:pt x="517859" y="106953"/>
                  </a:lnTo>
                  <a:lnTo>
                    <a:pt x="453467" y="143562"/>
                  </a:lnTo>
                  <a:lnTo>
                    <a:pt x="392305" y="184879"/>
                  </a:lnTo>
                  <a:lnTo>
                    <a:pt x="334618" y="230658"/>
                  </a:lnTo>
                  <a:lnTo>
                    <a:pt x="280654" y="280654"/>
                  </a:lnTo>
                  <a:lnTo>
                    <a:pt x="230658" y="334618"/>
                  </a:lnTo>
                  <a:lnTo>
                    <a:pt x="184879" y="392305"/>
                  </a:lnTo>
                  <a:lnTo>
                    <a:pt x="143562" y="453467"/>
                  </a:lnTo>
                  <a:lnTo>
                    <a:pt x="106953" y="517859"/>
                  </a:lnTo>
                  <a:lnTo>
                    <a:pt x="75301" y="585233"/>
                  </a:lnTo>
                  <a:lnTo>
                    <a:pt x="48850" y="655344"/>
                  </a:lnTo>
                  <a:lnTo>
                    <a:pt x="27848" y="727944"/>
                  </a:lnTo>
                  <a:lnTo>
                    <a:pt x="12541" y="802787"/>
                  </a:lnTo>
                  <a:lnTo>
                    <a:pt x="3176" y="879626"/>
                  </a:lnTo>
                  <a:lnTo>
                    <a:pt x="0" y="958214"/>
                  </a:lnTo>
                  <a:lnTo>
                    <a:pt x="3176" y="1036785"/>
                  </a:lnTo>
                  <a:lnTo>
                    <a:pt x="12541" y="1113608"/>
                  </a:lnTo>
                  <a:lnTo>
                    <a:pt x="27848" y="1188436"/>
                  </a:lnTo>
                  <a:lnTo>
                    <a:pt x="48850" y="1261023"/>
                  </a:lnTo>
                  <a:lnTo>
                    <a:pt x="75301" y="1331122"/>
                  </a:lnTo>
                  <a:lnTo>
                    <a:pt x="106953" y="1398487"/>
                  </a:lnTo>
                  <a:lnTo>
                    <a:pt x="143562" y="1462870"/>
                  </a:lnTo>
                  <a:lnTo>
                    <a:pt x="184879" y="1524025"/>
                  </a:lnTo>
                  <a:lnTo>
                    <a:pt x="230658" y="1581705"/>
                  </a:lnTo>
                  <a:lnTo>
                    <a:pt x="280654" y="1635664"/>
                  </a:lnTo>
                  <a:lnTo>
                    <a:pt x="334618" y="1685655"/>
                  </a:lnTo>
                  <a:lnTo>
                    <a:pt x="392305" y="1731431"/>
                  </a:lnTo>
                  <a:lnTo>
                    <a:pt x="453467" y="1772746"/>
                  </a:lnTo>
                  <a:lnTo>
                    <a:pt x="517859" y="1809352"/>
                  </a:lnTo>
                  <a:lnTo>
                    <a:pt x="585233" y="1841003"/>
                  </a:lnTo>
                  <a:lnTo>
                    <a:pt x="655344" y="1867453"/>
                  </a:lnTo>
                  <a:lnTo>
                    <a:pt x="727944" y="1888455"/>
                  </a:lnTo>
                  <a:lnTo>
                    <a:pt x="802787" y="1903761"/>
                  </a:lnTo>
                  <a:lnTo>
                    <a:pt x="879626" y="1913126"/>
                  </a:lnTo>
                  <a:lnTo>
                    <a:pt x="958215" y="1916302"/>
                  </a:lnTo>
                  <a:lnTo>
                    <a:pt x="1036803" y="1913126"/>
                  </a:lnTo>
                  <a:lnTo>
                    <a:pt x="1113642" y="1903761"/>
                  </a:lnTo>
                  <a:lnTo>
                    <a:pt x="1188485" y="1888455"/>
                  </a:lnTo>
                  <a:lnTo>
                    <a:pt x="1261085" y="1867453"/>
                  </a:lnTo>
                  <a:lnTo>
                    <a:pt x="1331196" y="1841003"/>
                  </a:lnTo>
                  <a:lnTo>
                    <a:pt x="1398570" y="1809352"/>
                  </a:lnTo>
                  <a:lnTo>
                    <a:pt x="1462962" y="1772746"/>
                  </a:lnTo>
                  <a:lnTo>
                    <a:pt x="1524124" y="1731431"/>
                  </a:lnTo>
                  <a:lnTo>
                    <a:pt x="1581811" y="1685655"/>
                  </a:lnTo>
                  <a:lnTo>
                    <a:pt x="1635775" y="1635664"/>
                  </a:lnTo>
                  <a:lnTo>
                    <a:pt x="1685771" y="1581705"/>
                  </a:lnTo>
                  <a:lnTo>
                    <a:pt x="1731550" y="1524025"/>
                  </a:lnTo>
                  <a:lnTo>
                    <a:pt x="1772867" y="1462870"/>
                  </a:lnTo>
                  <a:lnTo>
                    <a:pt x="1809476" y="1398487"/>
                  </a:lnTo>
                  <a:lnTo>
                    <a:pt x="1841128" y="1331122"/>
                  </a:lnTo>
                  <a:lnTo>
                    <a:pt x="1867579" y="1261023"/>
                  </a:lnTo>
                  <a:lnTo>
                    <a:pt x="1888581" y="1188436"/>
                  </a:lnTo>
                  <a:lnTo>
                    <a:pt x="1903888" y="1113608"/>
                  </a:lnTo>
                  <a:lnTo>
                    <a:pt x="1913253" y="1036785"/>
                  </a:lnTo>
                  <a:lnTo>
                    <a:pt x="1916430" y="958214"/>
                  </a:lnTo>
                  <a:lnTo>
                    <a:pt x="1913253" y="879626"/>
                  </a:lnTo>
                  <a:lnTo>
                    <a:pt x="1903888" y="802787"/>
                  </a:lnTo>
                  <a:lnTo>
                    <a:pt x="1888581" y="727944"/>
                  </a:lnTo>
                  <a:lnTo>
                    <a:pt x="1867579" y="655344"/>
                  </a:lnTo>
                  <a:lnTo>
                    <a:pt x="1841128" y="585233"/>
                  </a:lnTo>
                  <a:lnTo>
                    <a:pt x="1809476" y="517859"/>
                  </a:lnTo>
                  <a:lnTo>
                    <a:pt x="1772867" y="453467"/>
                  </a:lnTo>
                  <a:lnTo>
                    <a:pt x="1731550" y="392305"/>
                  </a:lnTo>
                  <a:lnTo>
                    <a:pt x="1685771" y="334618"/>
                  </a:lnTo>
                  <a:lnTo>
                    <a:pt x="1635775" y="280654"/>
                  </a:lnTo>
                  <a:lnTo>
                    <a:pt x="1581811" y="230658"/>
                  </a:lnTo>
                  <a:lnTo>
                    <a:pt x="1524124" y="184879"/>
                  </a:lnTo>
                  <a:lnTo>
                    <a:pt x="1462962" y="143562"/>
                  </a:lnTo>
                  <a:lnTo>
                    <a:pt x="1398570" y="106953"/>
                  </a:lnTo>
                  <a:lnTo>
                    <a:pt x="1331196" y="75301"/>
                  </a:lnTo>
                  <a:lnTo>
                    <a:pt x="1261085" y="48850"/>
                  </a:lnTo>
                  <a:lnTo>
                    <a:pt x="1188485" y="27848"/>
                  </a:lnTo>
                  <a:lnTo>
                    <a:pt x="1113642" y="12541"/>
                  </a:lnTo>
                  <a:lnTo>
                    <a:pt x="1036803" y="3176"/>
                  </a:lnTo>
                  <a:lnTo>
                    <a:pt x="9582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9" name="object 8"/>
            <p:cNvSpPr/>
            <p:nvPr/>
          </p:nvSpPr>
          <p:spPr>
            <a:xfrm>
              <a:off x="3749696" y="3618653"/>
              <a:ext cx="1811404" cy="1805420"/>
            </a:xfrm>
            <a:custGeom>
              <a:avLst/>
              <a:gdLst/>
              <a:ahLst/>
              <a:cxnLst/>
              <a:rect l="l" t="t" r="r" b="b"/>
              <a:pathLst>
                <a:path w="1916429" h="1916429">
                  <a:moveTo>
                    <a:pt x="0" y="958214"/>
                  </a:moveTo>
                  <a:lnTo>
                    <a:pt x="3176" y="879626"/>
                  </a:lnTo>
                  <a:lnTo>
                    <a:pt x="12541" y="802787"/>
                  </a:lnTo>
                  <a:lnTo>
                    <a:pt x="27848" y="727944"/>
                  </a:lnTo>
                  <a:lnTo>
                    <a:pt x="48850" y="655344"/>
                  </a:lnTo>
                  <a:lnTo>
                    <a:pt x="75301" y="585233"/>
                  </a:lnTo>
                  <a:lnTo>
                    <a:pt x="106953" y="517859"/>
                  </a:lnTo>
                  <a:lnTo>
                    <a:pt x="143562" y="453467"/>
                  </a:lnTo>
                  <a:lnTo>
                    <a:pt x="184879" y="392305"/>
                  </a:lnTo>
                  <a:lnTo>
                    <a:pt x="230658" y="334618"/>
                  </a:lnTo>
                  <a:lnTo>
                    <a:pt x="280654" y="280654"/>
                  </a:lnTo>
                  <a:lnTo>
                    <a:pt x="334618" y="230658"/>
                  </a:lnTo>
                  <a:lnTo>
                    <a:pt x="392305" y="184879"/>
                  </a:lnTo>
                  <a:lnTo>
                    <a:pt x="453467" y="143562"/>
                  </a:lnTo>
                  <a:lnTo>
                    <a:pt x="517859" y="106953"/>
                  </a:lnTo>
                  <a:lnTo>
                    <a:pt x="585233" y="75301"/>
                  </a:lnTo>
                  <a:lnTo>
                    <a:pt x="655344" y="48850"/>
                  </a:lnTo>
                  <a:lnTo>
                    <a:pt x="727944" y="27848"/>
                  </a:lnTo>
                  <a:lnTo>
                    <a:pt x="802787" y="12541"/>
                  </a:lnTo>
                  <a:lnTo>
                    <a:pt x="879626" y="3176"/>
                  </a:lnTo>
                  <a:lnTo>
                    <a:pt x="958215" y="0"/>
                  </a:lnTo>
                  <a:lnTo>
                    <a:pt x="1036803" y="3176"/>
                  </a:lnTo>
                  <a:lnTo>
                    <a:pt x="1113642" y="12541"/>
                  </a:lnTo>
                  <a:lnTo>
                    <a:pt x="1188485" y="27848"/>
                  </a:lnTo>
                  <a:lnTo>
                    <a:pt x="1261085" y="48850"/>
                  </a:lnTo>
                  <a:lnTo>
                    <a:pt x="1331196" y="75301"/>
                  </a:lnTo>
                  <a:lnTo>
                    <a:pt x="1398570" y="106953"/>
                  </a:lnTo>
                  <a:lnTo>
                    <a:pt x="1462962" y="143562"/>
                  </a:lnTo>
                  <a:lnTo>
                    <a:pt x="1524124" y="184879"/>
                  </a:lnTo>
                  <a:lnTo>
                    <a:pt x="1581811" y="230658"/>
                  </a:lnTo>
                  <a:lnTo>
                    <a:pt x="1635775" y="280654"/>
                  </a:lnTo>
                  <a:lnTo>
                    <a:pt x="1685771" y="334618"/>
                  </a:lnTo>
                  <a:lnTo>
                    <a:pt x="1731550" y="392305"/>
                  </a:lnTo>
                  <a:lnTo>
                    <a:pt x="1772867" y="453467"/>
                  </a:lnTo>
                  <a:lnTo>
                    <a:pt x="1809476" y="517859"/>
                  </a:lnTo>
                  <a:lnTo>
                    <a:pt x="1841128" y="585233"/>
                  </a:lnTo>
                  <a:lnTo>
                    <a:pt x="1867579" y="655344"/>
                  </a:lnTo>
                  <a:lnTo>
                    <a:pt x="1888581" y="727944"/>
                  </a:lnTo>
                  <a:lnTo>
                    <a:pt x="1903888" y="802787"/>
                  </a:lnTo>
                  <a:lnTo>
                    <a:pt x="1913253" y="879626"/>
                  </a:lnTo>
                  <a:lnTo>
                    <a:pt x="1916430" y="958214"/>
                  </a:lnTo>
                  <a:lnTo>
                    <a:pt x="1913253" y="1036785"/>
                  </a:lnTo>
                  <a:lnTo>
                    <a:pt x="1903888" y="1113608"/>
                  </a:lnTo>
                  <a:lnTo>
                    <a:pt x="1888581" y="1188436"/>
                  </a:lnTo>
                  <a:lnTo>
                    <a:pt x="1867579" y="1261023"/>
                  </a:lnTo>
                  <a:lnTo>
                    <a:pt x="1841128" y="1331122"/>
                  </a:lnTo>
                  <a:lnTo>
                    <a:pt x="1809476" y="1398487"/>
                  </a:lnTo>
                  <a:lnTo>
                    <a:pt x="1772867" y="1462870"/>
                  </a:lnTo>
                  <a:lnTo>
                    <a:pt x="1731550" y="1524025"/>
                  </a:lnTo>
                  <a:lnTo>
                    <a:pt x="1685771" y="1581705"/>
                  </a:lnTo>
                  <a:lnTo>
                    <a:pt x="1635775" y="1635664"/>
                  </a:lnTo>
                  <a:lnTo>
                    <a:pt x="1581811" y="1685655"/>
                  </a:lnTo>
                  <a:lnTo>
                    <a:pt x="1524124" y="1731431"/>
                  </a:lnTo>
                  <a:lnTo>
                    <a:pt x="1462962" y="1772746"/>
                  </a:lnTo>
                  <a:lnTo>
                    <a:pt x="1398570" y="1809352"/>
                  </a:lnTo>
                  <a:lnTo>
                    <a:pt x="1331196" y="1841003"/>
                  </a:lnTo>
                  <a:lnTo>
                    <a:pt x="1261085" y="1867453"/>
                  </a:lnTo>
                  <a:lnTo>
                    <a:pt x="1188485" y="1888455"/>
                  </a:lnTo>
                  <a:lnTo>
                    <a:pt x="1113642" y="1903761"/>
                  </a:lnTo>
                  <a:lnTo>
                    <a:pt x="1036803" y="1913126"/>
                  </a:lnTo>
                  <a:lnTo>
                    <a:pt x="958215" y="1916302"/>
                  </a:lnTo>
                  <a:lnTo>
                    <a:pt x="879626" y="1913126"/>
                  </a:lnTo>
                  <a:lnTo>
                    <a:pt x="802787" y="1903761"/>
                  </a:lnTo>
                  <a:lnTo>
                    <a:pt x="727944" y="1888455"/>
                  </a:lnTo>
                  <a:lnTo>
                    <a:pt x="655344" y="1867453"/>
                  </a:lnTo>
                  <a:lnTo>
                    <a:pt x="585233" y="1841003"/>
                  </a:lnTo>
                  <a:lnTo>
                    <a:pt x="517859" y="1809352"/>
                  </a:lnTo>
                  <a:lnTo>
                    <a:pt x="453467" y="1772746"/>
                  </a:lnTo>
                  <a:lnTo>
                    <a:pt x="392305" y="1731431"/>
                  </a:lnTo>
                  <a:lnTo>
                    <a:pt x="334618" y="1685655"/>
                  </a:lnTo>
                  <a:lnTo>
                    <a:pt x="280654" y="1635664"/>
                  </a:lnTo>
                  <a:lnTo>
                    <a:pt x="230658" y="1581705"/>
                  </a:lnTo>
                  <a:lnTo>
                    <a:pt x="184879" y="1524025"/>
                  </a:lnTo>
                  <a:lnTo>
                    <a:pt x="143562" y="1462870"/>
                  </a:lnTo>
                  <a:lnTo>
                    <a:pt x="106953" y="1398487"/>
                  </a:lnTo>
                  <a:lnTo>
                    <a:pt x="75301" y="1331122"/>
                  </a:lnTo>
                  <a:lnTo>
                    <a:pt x="48850" y="1261023"/>
                  </a:lnTo>
                  <a:lnTo>
                    <a:pt x="27848" y="1188436"/>
                  </a:lnTo>
                  <a:lnTo>
                    <a:pt x="12541" y="1113608"/>
                  </a:lnTo>
                  <a:lnTo>
                    <a:pt x="3176" y="1036785"/>
                  </a:lnTo>
                  <a:lnTo>
                    <a:pt x="0" y="95821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10" name="object 9"/>
            <p:cNvSpPr txBox="1"/>
            <p:nvPr/>
          </p:nvSpPr>
          <p:spPr>
            <a:xfrm>
              <a:off x="3749696" y="4202939"/>
              <a:ext cx="1811403" cy="63684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R="5080" indent="12700" algn="ctr">
                <a:lnSpc>
                  <a:spcPts val="2090"/>
                </a:lnSpc>
              </a:pPr>
              <a:r>
                <a:rPr sz="1900" spc="-2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sz="1900" spc="-1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nsolid</a:t>
              </a:r>
              <a:r>
                <a:rPr sz="1900" spc="-2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900" spc="-3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sz="19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 Plan</a:t>
              </a:r>
              <a:endParaRPr sz="1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0"/>
            <p:cNvSpPr/>
            <p:nvPr/>
          </p:nvSpPr>
          <p:spPr>
            <a:xfrm>
              <a:off x="4138571" y="1869228"/>
              <a:ext cx="1268223" cy="1264033"/>
            </a:xfrm>
            <a:custGeom>
              <a:avLst/>
              <a:gdLst/>
              <a:ahLst/>
              <a:cxnLst/>
              <a:rect l="l" t="t" r="r" b="b"/>
              <a:pathLst>
                <a:path w="1341754" h="1341755">
                  <a:moveTo>
                    <a:pt x="670687" y="0"/>
                  </a:moveTo>
                  <a:lnTo>
                    <a:pt x="615690" y="2222"/>
                  </a:lnTo>
                  <a:lnTo>
                    <a:pt x="561917" y="8776"/>
                  </a:lnTo>
                  <a:lnTo>
                    <a:pt x="509538" y="19489"/>
                  </a:lnTo>
                  <a:lnTo>
                    <a:pt x="458728" y="34187"/>
                  </a:lnTo>
                  <a:lnTo>
                    <a:pt x="409658" y="52699"/>
                  </a:lnTo>
                  <a:lnTo>
                    <a:pt x="362502" y="74851"/>
                  </a:lnTo>
                  <a:lnTo>
                    <a:pt x="317432" y="100472"/>
                  </a:lnTo>
                  <a:lnTo>
                    <a:pt x="274621" y="129389"/>
                  </a:lnTo>
                  <a:lnTo>
                    <a:pt x="234243" y="161430"/>
                  </a:lnTo>
                  <a:lnTo>
                    <a:pt x="196469" y="196421"/>
                  </a:lnTo>
                  <a:lnTo>
                    <a:pt x="161472" y="234191"/>
                  </a:lnTo>
                  <a:lnTo>
                    <a:pt x="129426" y="274566"/>
                  </a:lnTo>
                  <a:lnTo>
                    <a:pt x="100503" y="317376"/>
                  </a:lnTo>
                  <a:lnTo>
                    <a:pt x="74875" y="362446"/>
                  </a:lnTo>
                  <a:lnTo>
                    <a:pt x="52716" y="409604"/>
                  </a:lnTo>
                  <a:lnTo>
                    <a:pt x="34199" y="458679"/>
                  </a:lnTo>
                  <a:lnTo>
                    <a:pt x="19496" y="509497"/>
                  </a:lnTo>
                  <a:lnTo>
                    <a:pt x="8780" y="561886"/>
                  </a:lnTo>
                  <a:lnTo>
                    <a:pt x="2223" y="615673"/>
                  </a:lnTo>
                  <a:lnTo>
                    <a:pt x="0" y="670687"/>
                  </a:lnTo>
                  <a:lnTo>
                    <a:pt x="2223" y="725700"/>
                  </a:lnTo>
                  <a:lnTo>
                    <a:pt x="8780" y="779487"/>
                  </a:lnTo>
                  <a:lnTo>
                    <a:pt x="19496" y="831876"/>
                  </a:lnTo>
                  <a:lnTo>
                    <a:pt x="34199" y="882694"/>
                  </a:lnTo>
                  <a:lnTo>
                    <a:pt x="52716" y="931769"/>
                  </a:lnTo>
                  <a:lnTo>
                    <a:pt x="74875" y="978927"/>
                  </a:lnTo>
                  <a:lnTo>
                    <a:pt x="100503" y="1023997"/>
                  </a:lnTo>
                  <a:lnTo>
                    <a:pt x="129426" y="1066807"/>
                  </a:lnTo>
                  <a:lnTo>
                    <a:pt x="161472" y="1107182"/>
                  </a:lnTo>
                  <a:lnTo>
                    <a:pt x="196469" y="1144952"/>
                  </a:lnTo>
                  <a:lnTo>
                    <a:pt x="234243" y="1179943"/>
                  </a:lnTo>
                  <a:lnTo>
                    <a:pt x="274621" y="1211984"/>
                  </a:lnTo>
                  <a:lnTo>
                    <a:pt x="317432" y="1240901"/>
                  </a:lnTo>
                  <a:lnTo>
                    <a:pt x="362502" y="1266522"/>
                  </a:lnTo>
                  <a:lnTo>
                    <a:pt x="409658" y="1288674"/>
                  </a:lnTo>
                  <a:lnTo>
                    <a:pt x="458728" y="1307186"/>
                  </a:lnTo>
                  <a:lnTo>
                    <a:pt x="509538" y="1321884"/>
                  </a:lnTo>
                  <a:lnTo>
                    <a:pt x="561917" y="1332597"/>
                  </a:lnTo>
                  <a:lnTo>
                    <a:pt x="615690" y="1339151"/>
                  </a:lnTo>
                  <a:lnTo>
                    <a:pt x="670687" y="1341374"/>
                  </a:lnTo>
                  <a:lnTo>
                    <a:pt x="725701" y="1339151"/>
                  </a:lnTo>
                  <a:lnTo>
                    <a:pt x="779491" y="1332597"/>
                  </a:lnTo>
                  <a:lnTo>
                    <a:pt x="831884" y="1321884"/>
                  </a:lnTo>
                  <a:lnTo>
                    <a:pt x="882707" y="1307186"/>
                  </a:lnTo>
                  <a:lnTo>
                    <a:pt x="931789" y="1288674"/>
                  </a:lnTo>
                  <a:lnTo>
                    <a:pt x="978955" y="1266522"/>
                  </a:lnTo>
                  <a:lnTo>
                    <a:pt x="1024033" y="1240901"/>
                  </a:lnTo>
                  <a:lnTo>
                    <a:pt x="1066851" y="1211984"/>
                  </a:lnTo>
                  <a:lnTo>
                    <a:pt x="1107236" y="1179943"/>
                  </a:lnTo>
                  <a:lnTo>
                    <a:pt x="1145016" y="1144952"/>
                  </a:lnTo>
                  <a:lnTo>
                    <a:pt x="1180016" y="1107182"/>
                  </a:lnTo>
                  <a:lnTo>
                    <a:pt x="1212066" y="1066807"/>
                  </a:lnTo>
                  <a:lnTo>
                    <a:pt x="1240992" y="1023997"/>
                  </a:lnTo>
                  <a:lnTo>
                    <a:pt x="1266621" y="978927"/>
                  </a:lnTo>
                  <a:lnTo>
                    <a:pt x="1288782" y="931769"/>
                  </a:lnTo>
                  <a:lnTo>
                    <a:pt x="1307300" y="882694"/>
                  </a:lnTo>
                  <a:lnTo>
                    <a:pt x="1322004" y="831876"/>
                  </a:lnTo>
                  <a:lnTo>
                    <a:pt x="1332720" y="779487"/>
                  </a:lnTo>
                  <a:lnTo>
                    <a:pt x="1339277" y="725700"/>
                  </a:lnTo>
                  <a:lnTo>
                    <a:pt x="1341501" y="670687"/>
                  </a:lnTo>
                  <a:lnTo>
                    <a:pt x="1339277" y="615673"/>
                  </a:lnTo>
                  <a:lnTo>
                    <a:pt x="1332720" y="561886"/>
                  </a:lnTo>
                  <a:lnTo>
                    <a:pt x="1322004" y="509497"/>
                  </a:lnTo>
                  <a:lnTo>
                    <a:pt x="1307300" y="458679"/>
                  </a:lnTo>
                  <a:lnTo>
                    <a:pt x="1288782" y="409604"/>
                  </a:lnTo>
                  <a:lnTo>
                    <a:pt x="1266621" y="362446"/>
                  </a:lnTo>
                  <a:lnTo>
                    <a:pt x="1240992" y="317376"/>
                  </a:lnTo>
                  <a:lnTo>
                    <a:pt x="1212066" y="274566"/>
                  </a:lnTo>
                  <a:lnTo>
                    <a:pt x="1180016" y="234191"/>
                  </a:lnTo>
                  <a:lnTo>
                    <a:pt x="1145016" y="196421"/>
                  </a:lnTo>
                  <a:lnTo>
                    <a:pt x="1107236" y="161430"/>
                  </a:lnTo>
                  <a:lnTo>
                    <a:pt x="1066851" y="129389"/>
                  </a:lnTo>
                  <a:lnTo>
                    <a:pt x="1024033" y="100472"/>
                  </a:lnTo>
                  <a:lnTo>
                    <a:pt x="978955" y="74851"/>
                  </a:lnTo>
                  <a:lnTo>
                    <a:pt x="931789" y="52699"/>
                  </a:lnTo>
                  <a:lnTo>
                    <a:pt x="882707" y="34187"/>
                  </a:lnTo>
                  <a:lnTo>
                    <a:pt x="831884" y="19489"/>
                  </a:lnTo>
                  <a:lnTo>
                    <a:pt x="779491" y="8776"/>
                  </a:lnTo>
                  <a:lnTo>
                    <a:pt x="725701" y="2222"/>
                  </a:lnTo>
                  <a:lnTo>
                    <a:pt x="67068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12" name="object 11"/>
            <p:cNvSpPr/>
            <p:nvPr/>
          </p:nvSpPr>
          <p:spPr>
            <a:xfrm>
              <a:off x="4138571" y="1869228"/>
              <a:ext cx="1268223" cy="1264033"/>
            </a:xfrm>
            <a:custGeom>
              <a:avLst/>
              <a:gdLst/>
              <a:ahLst/>
              <a:cxnLst/>
              <a:rect l="l" t="t" r="r" b="b"/>
              <a:pathLst>
                <a:path w="1341754" h="1341755">
                  <a:moveTo>
                    <a:pt x="0" y="670687"/>
                  </a:moveTo>
                  <a:lnTo>
                    <a:pt x="2223" y="615673"/>
                  </a:lnTo>
                  <a:lnTo>
                    <a:pt x="8780" y="561886"/>
                  </a:lnTo>
                  <a:lnTo>
                    <a:pt x="19496" y="509497"/>
                  </a:lnTo>
                  <a:lnTo>
                    <a:pt x="34199" y="458679"/>
                  </a:lnTo>
                  <a:lnTo>
                    <a:pt x="52716" y="409604"/>
                  </a:lnTo>
                  <a:lnTo>
                    <a:pt x="74875" y="362446"/>
                  </a:lnTo>
                  <a:lnTo>
                    <a:pt x="100503" y="317376"/>
                  </a:lnTo>
                  <a:lnTo>
                    <a:pt x="129426" y="274566"/>
                  </a:lnTo>
                  <a:lnTo>
                    <a:pt x="161472" y="234191"/>
                  </a:lnTo>
                  <a:lnTo>
                    <a:pt x="196469" y="196421"/>
                  </a:lnTo>
                  <a:lnTo>
                    <a:pt x="234243" y="161430"/>
                  </a:lnTo>
                  <a:lnTo>
                    <a:pt x="274621" y="129389"/>
                  </a:lnTo>
                  <a:lnTo>
                    <a:pt x="317432" y="100472"/>
                  </a:lnTo>
                  <a:lnTo>
                    <a:pt x="362502" y="74851"/>
                  </a:lnTo>
                  <a:lnTo>
                    <a:pt x="409658" y="52699"/>
                  </a:lnTo>
                  <a:lnTo>
                    <a:pt x="458728" y="34187"/>
                  </a:lnTo>
                  <a:lnTo>
                    <a:pt x="509538" y="19489"/>
                  </a:lnTo>
                  <a:lnTo>
                    <a:pt x="561917" y="8776"/>
                  </a:lnTo>
                  <a:lnTo>
                    <a:pt x="615690" y="2222"/>
                  </a:lnTo>
                  <a:lnTo>
                    <a:pt x="670687" y="0"/>
                  </a:lnTo>
                  <a:lnTo>
                    <a:pt x="725701" y="2222"/>
                  </a:lnTo>
                  <a:lnTo>
                    <a:pt x="779491" y="8776"/>
                  </a:lnTo>
                  <a:lnTo>
                    <a:pt x="831884" y="19489"/>
                  </a:lnTo>
                  <a:lnTo>
                    <a:pt x="882707" y="34187"/>
                  </a:lnTo>
                  <a:lnTo>
                    <a:pt x="931789" y="52699"/>
                  </a:lnTo>
                  <a:lnTo>
                    <a:pt x="978955" y="74851"/>
                  </a:lnTo>
                  <a:lnTo>
                    <a:pt x="1024033" y="100472"/>
                  </a:lnTo>
                  <a:lnTo>
                    <a:pt x="1066851" y="129389"/>
                  </a:lnTo>
                  <a:lnTo>
                    <a:pt x="1107236" y="161430"/>
                  </a:lnTo>
                  <a:lnTo>
                    <a:pt x="1145016" y="196421"/>
                  </a:lnTo>
                  <a:lnTo>
                    <a:pt x="1180016" y="234191"/>
                  </a:lnTo>
                  <a:lnTo>
                    <a:pt x="1212066" y="274566"/>
                  </a:lnTo>
                  <a:lnTo>
                    <a:pt x="1240992" y="317376"/>
                  </a:lnTo>
                  <a:lnTo>
                    <a:pt x="1266621" y="362446"/>
                  </a:lnTo>
                  <a:lnTo>
                    <a:pt x="1288782" y="409604"/>
                  </a:lnTo>
                  <a:lnTo>
                    <a:pt x="1307300" y="458679"/>
                  </a:lnTo>
                  <a:lnTo>
                    <a:pt x="1322004" y="509497"/>
                  </a:lnTo>
                  <a:lnTo>
                    <a:pt x="1332720" y="561886"/>
                  </a:lnTo>
                  <a:lnTo>
                    <a:pt x="1339277" y="615673"/>
                  </a:lnTo>
                  <a:lnTo>
                    <a:pt x="1341501" y="670687"/>
                  </a:lnTo>
                  <a:lnTo>
                    <a:pt x="1339277" y="725700"/>
                  </a:lnTo>
                  <a:lnTo>
                    <a:pt x="1332720" y="779487"/>
                  </a:lnTo>
                  <a:lnTo>
                    <a:pt x="1322004" y="831876"/>
                  </a:lnTo>
                  <a:lnTo>
                    <a:pt x="1307300" y="882694"/>
                  </a:lnTo>
                  <a:lnTo>
                    <a:pt x="1288782" y="931769"/>
                  </a:lnTo>
                  <a:lnTo>
                    <a:pt x="1266621" y="978927"/>
                  </a:lnTo>
                  <a:lnTo>
                    <a:pt x="1240992" y="1023997"/>
                  </a:lnTo>
                  <a:lnTo>
                    <a:pt x="1212066" y="1066807"/>
                  </a:lnTo>
                  <a:lnTo>
                    <a:pt x="1180016" y="1107182"/>
                  </a:lnTo>
                  <a:lnTo>
                    <a:pt x="1145016" y="1144952"/>
                  </a:lnTo>
                  <a:lnTo>
                    <a:pt x="1107236" y="1179943"/>
                  </a:lnTo>
                  <a:lnTo>
                    <a:pt x="1066851" y="1211984"/>
                  </a:lnTo>
                  <a:lnTo>
                    <a:pt x="1024033" y="1240901"/>
                  </a:lnTo>
                  <a:lnTo>
                    <a:pt x="978955" y="1266522"/>
                  </a:lnTo>
                  <a:lnTo>
                    <a:pt x="931789" y="1288674"/>
                  </a:lnTo>
                  <a:lnTo>
                    <a:pt x="882707" y="1307186"/>
                  </a:lnTo>
                  <a:lnTo>
                    <a:pt x="831884" y="1321884"/>
                  </a:lnTo>
                  <a:lnTo>
                    <a:pt x="779491" y="1332597"/>
                  </a:lnTo>
                  <a:lnTo>
                    <a:pt x="725701" y="1339151"/>
                  </a:lnTo>
                  <a:lnTo>
                    <a:pt x="670687" y="1341374"/>
                  </a:lnTo>
                  <a:lnTo>
                    <a:pt x="615690" y="1339151"/>
                  </a:lnTo>
                  <a:lnTo>
                    <a:pt x="561917" y="1332597"/>
                  </a:lnTo>
                  <a:lnTo>
                    <a:pt x="509538" y="1321884"/>
                  </a:lnTo>
                  <a:lnTo>
                    <a:pt x="458728" y="1307186"/>
                  </a:lnTo>
                  <a:lnTo>
                    <a:pt x="409658" y="1288674"/>
                  </a:lnTo>
                  <a:lnTo>
                    <a:pt x="362502" y="1266522"/>
                  </a:lnTo>
                  <a:lnTo>
                    <a:pt x="317432" y="1240901"/>
                  </a:lnTo>
                  <a:lnTo>
                    <a:pt x="274621" y="1211984"/>
                  </a:lnTo>
                  <a:lnTo>
                    <a:pt x="234243" y="1179943"/>
                  </a:lnTo>
                  <a:lnTo>
                    <a:pt x="196469" y="1144952"/>
                  </a:lnTo>
                  <a:lnTo>
                    <a:pt x="161472" y="1107182"/>
                  </a:lnTo>
                  <a:lnTo>
                    <a:pt x="129426" y="1066807"/>
                  </a:lnTo>
                  <a:lnTo>
                    <a:pt x="100503" y="1023997"/>
                  </a:lnTo>
                  <a:lnTo>
                    <a:pt x="74875" y="978927"/>
                  </a:lnTo>
                  <a:lnTo>
                    <a:pt x="52716" y="931769"/>
                  </a:lnTo>
                  <a:lnTo>
                    <a:pt x="34199" y="882694"/>
                  </a:lnTo>
                  <a:lnTo>
                    <a:pt x="19496" y="831876"/>
                  </a:lnTo>
                  <a:lnTo>
                    <a:pt x="8780" y="779487"/>
                  </a:lnTo>
                  <a:lnTo>
                    <a:pt x="2223" y="725700"/>
                  </a:lnTo>
                  <a:lnTo>
                    <a:pt x="0" y="67068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13" name="object 12"/>
            <p:cNvSpPr txBox="1"/>
            <p:nvPr/>
          </p:nvSpPr>
          <p:spPr>
            <a:xfrm>
              <a:off x="4202480" y="2172014"/>
              <a:ext cx="1204314" cy="63684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12065" marR="5080" indent="-1905" algn="ctr">
                <a:lnSpc>
                  <a:spcPts val="1430"/>
                </a:lnSpc>
              </a:pPr>
              <a:r>
                <a:rPr sz="1300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Citi</a:t>
              </a:r>
              <a:r>
                <a:rPr sz="1300" spc="-3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sz="1300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300" spc="-3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3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300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tic</a:t>
              </a:r>
              <a:r>
                <a:rPr sz="13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sz="1300" spc="-1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sz="1300" spc="-2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tion</a:t>
              </a:r>
              <a:r>
                <a:rPr sz="1300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Pla</a:t>
              </a: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3"/>
            <p:cNvSpPr/>
            <p:nvPr/>
          </p:nvSpPr>
          <p:spPr>
            <a:xfrm>
              <a:off x="6036840" y="3292389"/>
              <a:ext cx="1268223" cy="1264033"/>
            </a:xfrm>
            <a:custGeom>
              <a:avLst/>
              <a:gdLst/>
              <a:ahLst/>
              <a:cxnLst/>
              <a:rect l="l" t="t" r="r" b="b"/>
              <a:pathLst>
                <a:path w="1341754" h="1341754">
                  <a:moveTo>
                    <a:pt x="670814" y="0"/>
                  </a:moveTo>
                  <a:lnTo>
                    <a:pt x="615799" y="2223"/>
                  </a:lnTo>
                  <a:lnTo>
                    <a:pt x="562009" y="8780"/>
                  </a:lnTo>
                  <a:lnTo>
                    <a:pt x="509616" y="19496"/>
                  </a:lnTo>
                  <a:lnTo>
                    <a:pt x="458793" y="34199"/>
                  </a:lnTo>
                  <a:lnTo>
                    <a:pt x="409711" y="52716"/>
                  </a:lnTo>
                  <a:lnTo>
                    <a:pt x="362545" y="74875"/>
                  </a:lnTo>
                  <a:lnTo>
                    <a:pt x="317467" y="100503"/>
                  </a:lnTo>
                  <a:lnTo>
                    <a:pt x="274649" y="129426"/>
                  </a:lnTo>
                  <a:lnTo>
                    <a:pt x="234264" y="161472"/>
                  </a:lnTo>
                  <a:lnTo>
                    <a:pt x="196484" y="196469"/>
                  </a:lnTo>
                  <a:lnTo>
                    <a:pt x="161484" y="234243"/>
                  </a:lnTo>
                  <a:lnTo>
                    <a:pt x="129434" y="274621"/>
                  </a:lnTo>
                  <a:lnTo>
                    <a:pt x="100508" y="317432"/>
                  </a:lnTo>
                  <a:lnTo>
                    <a:pt x="74879" y="362502"/>
                  </a:lnTo>
                  <a:lnTo>
                    <a:pt x="52718" y="409658"/>
                  </a:lnTo>
                  <a:lnTo>
                    <a:pt x="34200" y="458728"/>
                  </a:lnTo>
                  <a:lnTo>
                    <a:pt x="19496" y="509538"/>
                  </a:lnTo>
                  <a:lnTo>
                    <a:pt x="8780" y="561917"/>
                  </a:lnTo>
                  <a:lnTo>
                    <a:pt x="2223" y="615690"/>
                  </a:lnTo>
                  <a:lnTo>
                    <a:pt x="0" y="670687"/>
                  </a:lnTo>
                  <a:lnTo>
                    <a:pt x="2223" y="725700"/>
                  </a:lnTo>
                  <a:lnTo>
                    <a:pt x="8780" y="779487"/>
                  </a:lnTo>
                  <a:lnTo>
                    <a:pt x="19496" y="831876"/>
                  </a:lnTo>
                  <a:lnTo>
                    <a:pt x="34200" y="882694"/>
                  </a:lnTo>
                  <a:lnTo>
                    <a:pt x="52718" y="931769"/>
                  </a:lnTo>
                  <a:lnTo>
                    <a:pt x="74879" y="978927"/>
                  </a:lnTo>
                  <a:lnTo>
                    <a:pt x="100508" y="1023997"/>
                  </a:lnTo>
                  <a:lnTo>
                    <a:pt x="129434" y="1066807"/>
                  </a:lnTo>
                  <a:lnTo>
                    <a:pt x="161484" y="1107182"/>
                  </a:lnTo>
                  <a:lnTo>
                    <a:pt x="196484" y="1144952"/>
                  </a:lnTo>
                  <a:lnTo>
                    <a:pt x="234264" y="1179943"/>
                  </a:lnTo>
                  <a:lnTo>
                    <a:pt x="274649" y="1211984"/>
                  </a:lnTo>
                  <a:lnTo>
                    <a:pt x="317467" y="1240901"/>
                  </a:lnTo>
                  <a:lnTo>
                    <a:pt x="362545" y="1266522"/>
                  </a:lnTo>
                  <a:lnTo>
                    <a:pt x="409711" y="1288674"/>
                  </a:lnTo>
                  <a:lnTo>
                    <a:pt x="458793" y="1307186"/>
                  </a:lnTo>
                  <a:lnTo>
                    <a:pt x="509616" y="1321884"/>
                  </a:lnTo>
                  <a:lnTo>
                    <a:pt x="562009" y="1332597"/>
                  </a:lnTo>
                  <a:lnTo>
                    <a:pt x="615799" y="1339151"/>
                  </a:lnTo>
                  <a:lnTo>
                    <a:pt x="670814" y="1341374"/>
                  </a:lnTo>
                  <a:lnTo>
                    <a:pt x="725810" y="1339151"/>
                  </a:lnTo>
                  <a:lnTo>
                    <a:pt x="779583" y="1332597"/>
                  </a:lnTo>
                  <a:lnTo>
                    <a:pt x="831962" y="1321884"/>
                  </a:lnTo>
                  <a:lnTo>
                    <a:pt x="882772" y="1307186"/>
                  </a:lnTo>
                  <a:lnTo>
                    <a:pt x="931842" y="1288674"/>
                  </a:lnTo>
                  <a:lnTo>
                    <a:pt x="978998" y="1266522"/>
                  </a:lnTo>
                  <a:lnTo>
                    <a:pt x="1024068" y="1240901"/>
                  </a:lnTo>
                  <a:lnTo>
                    <a:pt x="1066879" y="1211984"/>
                  </a:lnTo>
                  <a:lnTo>
                    <a:pt x="1107257" y="1179943"/>
                  </a:lnTo>
                  <a:lnTo>
                    <a:pt x="1145032" y="1144952"/>
                  </a:lnTo>
                  <a:lnTo>
                    <a:pt x="1180028" y="1107182"/>
                  </a:lnTo>
                  <a:lnTo>
                    <a:pt x="1212074" y="1066807"/>
                  </a:lnTo>
                  <a:lnTo>
                    <a:pt x="1240997" y="1023997"/>
                  </a:lnTo>
                  <a:lnTo>
                    <a:pt x="1266625" y="978927"/>
                  </a:lnTo>
                  <a:lnTo>
                    <a:pt x="1288784" y="931769"/>
                  </a:lnTo>
                  <a:lnTo>
                    <a:pt x="1307301" y="882694"/>
                  </a:lnTo>
                  <a:lnTo>
                    <a:pt x="1322004" y="831876"/>
                  </a:lnTo>
                  <a:lnTo>
                    <a:pt x="1332720" y="779487"/>
                  </a:lnTo>
                  <a:lnTo>
                    <a:pt x="1339277" y="725700"/>
                  </a:lnTo>
                  <a:lnTo>
                    <a:pt x="1341501" y="670687"/>
                  </a:lnTo>
                  <a:lnTo>
                    <a:pt x="1339277" y="615690"/>
                  </a:lnTo>
                  <a:lnTo>
                    <a:pt x="1332720" y="561917"/>
                  </a:lnTo>
                  <a:lnTo>
                    <a:pt x="1322004" y="509538"/>
                  </a:lnTo>
                  <a:lnTo>
                    <a:pt x="1307301" y="458728"/>
                  </a:lnTo>
                  <a:lnTo>
                    <a:pt x="1288784" y="409658"/>
                  </a:lnTo>
                  <a:lnTo>
                    <a:pt x="1266625" y="362502"/>
                  </a:lnTo>
                  <a:lnTo>
                    <a:pt x="1240997" y="317432"/>
                  </a:lnTo>
                  <a:lnTo>
                    <a:pt x="1212074" y="274621"/>
                  </a:lnTo>
                  <a:lnTo>
                    <a:pt x="1180028" y="234243"/>
                  </a:lnTo>
                  <a:lnTo>
                    <a:pt x="1145032" y="196469"/>
                  </a:lnTo>
                  <a:lnTo>
                    <a:pt x="1107257" y="161472"/>
                  </a:lnTo>
                  <a:lnTo>
                    <a:pt x="1066879" y="129426"/>
                  </a:lnTo>
                  <a:lnTo>
                    <a:pt x="1024068" y="100503"/>
                  </a:lnTo>
                  <a:lnTo>
                    <a:pt x="978998" y="74875"/>
                  </a:lnTo>
                  <a:lnTo>
                    <a:pt x="931842" y="52716"/>
                  </a:lnTo>
                  <a:lnTo>
                    <a:pt x="882772" y="34199"/>
                  </a:lnTo>
                  <a:lnTo>
                    <a:pt x="831962" y="19496"/>
                  </a:lnTo>
                  <a:lnTo>
                    <a:pt x="779583" y="8780"/>
                  </a:lnTo>
                  <a:lnTo>
                    <a:pt x="725810" y="2223"/>
                  </a:lnTo>
                  <a:lnTo>
                    <a:pt x="67081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15" name="object 14"/>
            <p:cNvSpPr/>
            <p:nvPr/>
          </p:nvSpPr>
          <p:spPr>
            <a:xfrm>
              <a:off x="6036840" y="3292389"/>
              <a:ext cx="1268223" cy="1264033"/>
            </a:xfrm>
            <a:custGeom>
              <a:avLst/>
              <a:gdLst/>
              <a:ahLst/>
              <a:cxnLst/>
              <a:rect l="l" t="t" r="r" b="b"/>
              <a:pathLst>
                <a:path w="1341754" h="1341754">
                  <a:moveTo>
                    <a:pt x="0" y="670687"/>
                  </a:moveTo>
                  <a:lnTo>
                    <a:pt x="2223" y="615690"/>
                  </a:lnTo>
                  <a:lnTo>
                    <a:pt x="8780" y="561917"/>
                  </a:lnTo>
                  <a:lnTo>
                    <a:pt x="19496" y="509538"/>
                  </a:lnTo>
                  <a:lnTo>
                    <a:pt x="34200" y="458728"/>
                  </a:lnTo>
                  <a:lnTo>
                    <a:pt x="52718" y="409658"/>
                  </a:lnTo>
                  <a:lnTo>
                    <a:pt x="74879" y="362502"/>
                  </a:lnTo>
                  <a:lnTo>
                    <a:pt x="100508" y="317432"/>
                  </a:lnTo>
                  <a:lnTo>
                    <a:pt x="129434" y="274621"/>
                  </a:lnTo>
                  <a:lnTo>
                    <a:pt x="161484" y="234243"/>
                  </a:lnTo>
                  <a:lnTo>
                    <a:pt x="196484" y="196469"/>
                  </a:lnTo>
                  <a:lnTo>
                    <a:pt x="234264" y="161472"/>
                  </a:lnTo>
                  <a:lnTo>
                    <a:pt x="274649" y="129426"/>
                  </a:lnTo>
                  <a:lnTo>
                    <a:pt x="317467" y="100503"/>
                  </a:lnTo>
                  <a:lnTo>
                    <a:pt x="362545" y="74875"/>
                  </a:lnTo>
                  <a:lnTo>
                    <a:pt x="409711" y="52716"/>
                  </a:lnTo>
                  <a:lnTo>
                    <a:pt x="458793" y="34199"/>
                  </a:lnTo>
                  <a:lnTo>
                    <a:pt x="509616" y="19496"/>
                  </a:lnTo>
                  <a:lnTo>
                    <a:pt x="562009" y="8780"/>
                  </a:lnTo>
                  <a:lnTo>
                    <a:pt x="615799" y="2223"/>
                  </a:lnTo>
                  <a:lnTo>
                    <a:pt x="670814" y="0"/>
                  </a:lnTo>
                  <a:lnTo>
                    <a:pt x="725810" y="2223"/>
                  </a:lnTo>
                  <a:lnTo>
                    <a:pt x="779583" y="8780"/>
                  </a:lnTo>
                  <a:lnTo>
                    <a:pt x="831962" y="19496"/>
                  </a:lnTo>
                  <a:lnTo>
                    <a:pt x="882772" y="34199"/>
                  </a:lnTo>
                  <a:lnTo>
                    <a:pt x="931842" y="52716"/>
                  </a:lnTo>
                  <a:lnTo>
                    <a:pt x="978998" y="74875"/>
                  </a:lnTo>
                  <a:lnTo>
                    <a:pt x="1024068" y="100503"/>
                  </a:lnTo>
                  <a:lnTo>
                    <a:pt x="1066879" y="129426"/>
                  </a:lnTo>
                  <a:lnTo>
                    <a:pt x="1107257" y="161472"/>
                  </a:lnTo>
                  <a:lnTo>
                    <a:pt x="1145032" y="196469"/>
                  </a:lnTo>
                  <a:lnTo>
                    <a:pt x="1180028" y="234243"/>
                  </a:lnTo>
                  <a:lnTo>
                    <a:pt x="1212074" y="274621"/>
                  </a:lnTo>
                  <a:lnTo>
                    <a:pt x="1240997" y="317432"/>
                  </a:lnTo>
                  <a:lnTo>
                    <a:pt x="1266625" y="362502"/>
                  </a:lnTo>
                  <a:lnTo>
                    <a:pt x="1288784" y="409658"/>
                  </a:lnTo>
                  <a:lnTo>
                    <a:pt x="1307301" y="458728"/>
                  </a:lnTo>
                  <a:lnTo>
                    <a:pt x="1322004" y="509538"/>
                  </a:lnTo>
                  <a:lnTo>
                    <a:pt x="1332720" y="561917"/>
                  </a:lnTo>
                  <a:lnTo>
                    <a:pt x="1339277" y="615690"/>
                  </a:lnTo>
                  <a:lnTo>
                    <a:pt x="1341501" y="670687"/>
                  </a:lnTo>
                  <a:lnTo>
                    <a:pt x="1339277" y="725700"/>
                  </a:lnTo>
                  <a:lnTo>
                    <a:pt x="1332720" y="779487"/>
                  </a:lnTo>
                  <a:lnTo>
                    <a:pt x="1322004" y="831876"/>
                  </a:lnTo>
                  <a:lnTo>
                    <a:pt x="1307301" y="882694"/>
                  </a:lnTo>
                  <a:lnTo>
                    <a:pt x="1288784" y="931769"/>
                  </a:lnTo>
                  <a:lnTo>
                    <a:pt x="1266625" y="978927"/>
                  </a:lnTo>
                  <a:lnTo>
                    <a:pt x="1240997" y="1023997"/>
                  </a:lnTo>
                  <a:lnTo>
                    <a:pt x="1212074" y="1066807"/>
                  </a:lnTo>
                  <a:lnTo>
                    <a:pt x="1180028" y="1107182"/>
                  </a:lnTo>
                  <a:lnTo>
                    <a:pt x="1145032" y="1144952"/>
                  </a:lnTo>
                  <a:lnTo>
                    <a:pt x="1107257" y="1179943"/>
                  </a:lnTo>
                  <a:lnTo>
                    <a:pt x="1066879" y="1211984"/>
                  </a:lnTo>
                  <a:lnTo>
                    <a:pt x="1024068" y="1240901"/>
                  </a:lnTo>
                  <a:lnTo>
                    <a:pt x="978998" y="1266522"/>
                  </a:lnTo>
                  <a:lnTo>
                    <a:pt x="931842" y="1288674"/>
                  </a:lnTo>
                  <a:lnTo>
                    <a:pt x="882772" y="1307186"/>
                  </a:lnTo>
                  <a:lnTo>
                    <a:pt x="831962" y="1321884"/>
                  </a:lnTo>
                  <a:lnTo>
                    <a:pt x="779583" y="1332597"/>
                  </a:lnTo>
                  <a:lnTo>
                    <a:pt x="725810" y="1339151"/>
                  </a:lnTo>
                  <a:lnTo>
                    <a:pt x="670814" y="1341374"/>
                  </a:lnTo>
                  <a:lnTo>
                    <a:pt x="615799" y="1339151"/>
                  </a:lnTo>
                  <a:lnTo>
                    <a:pt x="562009" y="1332597"/>
                  </a:lnTo>
                  <a:lnTo>
                    <a:pt x="509616" y="1321884"/>
                  </a:lnTo>
                  <a:lnTo>
                    <a:pt x="458793" y="1307186"/>
                  </a:lnTo>
                  <a:lnTo>
                    <a:pt x="409711" y="1288674"/>
                  </a:lnTo>
                  <a:lnTo>
                    <a:pt x="362545" y="1266522"/>
                  </a:lnTo>
                  <a:lnTo>
                    <a:pt x="317467" y="1240901"/>
                  </a:lnTo>
                  <a:lnTo>
                    <a:pt x="274649" y="1211984"/>
                  </a:lnTo>
                  <a:lnTo>
                    <a:pt x="234264" y="1179943"/>
                  </a:lnTo>
                  <a:lnTo>
                    <a:pt x="196484" y="1144952"/>
                  </a:lnTo>
                  <a:lnTo>
                    <a:pt x="161484" y="1107182"/>
                  </a:lnTo>
                  <a:lnTo>
                    <a:pt x="129434" y="1066807"/>
                  </a:lnTo>
                  <a:lnTo>
                    <a:pt x="100508" y="1023997"/>
                  </a:lnTo>
                  <a:lnTo>
                    <a:pt x="74879" y="978927"/>
                  </a:lnTo>
                  <a:lnTo>
                    <a:pt x="52718" y="931769"/>
                  </a:lnTo>
                  <a:lnTo>
                    <a:pt x="34200" y="882694"/>
                  </a:lnTo>
                  <a:lnTo>
                    <a:pt x="19496" y="831876"/>
                  </a:lnTo>
                  <a:lnTo>
                    <a:pt x="8780" y="779487"/>
                  </a:lnTo>
                  <a:lnTo>
                    <a:pt x="2223" y="725700"/>
                  </a:lnTo>
                  <a:lnTo>
                    <a:pt x="0" y="67068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16" name="object 15"/>
            <p:cNvSpPr txBox="1"/>
            <p:nvPr/>
          </p:nvSpPr>
          <p:spPr>
            <a:xfrm>
              <a:off x="6179018" y="3744868"/>
              <a:ext cx="1007103" cy="359073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marR="5080" indent="-12700" algn="ctr">
                <a:lnSpc>
                  <a:spcPts val="1430"/>
                </a:lnSpc>
              </a:pP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Needs </a:t>
              </a:r>
              <a:r>
                <a:rPr sz="1300" spc="-2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sz="1300" spc="-1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ess</a:t>
              </a:r>
              <a:r>
                <a:rPr sz="1300" spc="-2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300" spc="-2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sz="1300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6"/>
            <p:cNvSpPr/>
            <p:nvPr/>
          </p:nvSpPr>
          <p:spPr>
            <a:xfrm>
              <a:off x="5233691" y="5552989"/>
              <a:ext cx="1268223" cy="1264033"/>
            </a:xfrm>
            <a:custGeom>
              <a:avLst/>
              <a:gdLst/>
              <a:ahLst/>
              <a:cxnLst/>
              <a:rect l="l" t="t" r="r" b="b"/>
              <a:pathLst>
                <a:path w="1341754" h="1341754">
                  <a:moveTo>
                    <a:pt x="670814" y="0"/>
                  </a:moveTo>
                  <a:lnTo>
                    <a:pt x="615799" y="2223"/>
                  </a:lnTo>
                  <a:lnTo>
                    <a:pt x="562009" y="8780"/>
                  </a:lnTo>
                  <a:lnTo>
                    <a:pt x="509616" y="19496"/>
                  </a:lnTo>
                  <a:lnTo>
                    <a:pt x="458793" y="34199"/>
                  </a:lnTo>
                  <a:lnTo>
                    <a:pt x="409711" y="52717"/>
                  </a:lnTo>
                  <a:lnTo>
                    <a:pt x="362545" y="74876"/>
                  </a:lnTo>
                  <a:lnTo>
                    <a:pt x="317467" y="100504"/>
                  </a:lnTo>
                  <a:lnTo>
                    <a:pt x="274649" y="129428"/>
                  </a:lnTo>
                  <a:lnTo>
                    <a:pt x="234264" y="161475"/>
                  </a:lnTo>
                  <a:lnTo>
                    <a:pt x="196484" y="196473"/>
                  </a:lnTo>
                  <a:lnTo>
                    <a:pt x="161484" y="234249"/>
                  </a:lnTo>
                  <a:lnTo>
                    <a:pt x="129434" y="274629"/>
                  </a:lnTo>
                  <a:lnTo>
                    <a:pt x="100508" y="317442"/>
                  </a:lnTo>
                  <a:lnTo>
                    <a:pt x="74879" y="362515"/>
                  </a:lnTo>
                  <a:lnTo>
                    <a:pt x="52718" y="409674"/>
                  </a:lnTo>
                  <a:lnTo>
                    <a:pt x="34200" y="458747"/>
                  </a:lnTo>
                  <a:lnTo>
                    <a:pt x="19496" y="509561"/>
                  </a:lnTo>
                  <a:lnTo>
                    <a:pt x="8780" y="561944"/>
                  </a:lnTo>
                  <a:lnTo>
                    <a:pt x="2223" y="615723"/>
                  </a:lnTo>
                  <a:lnTo>
                    <a:pt x="0" y="670725"/>
                  </a:lnTo>
                  <a:lnTo>
                    <a:pt x="2223" y="725733"/>
                  </a:lnTo>
                  <a:lnTo>
                    <a:pt x="8780" y="779517"/>
                  </a:lnTo>
                  <a:lnTo>
                    <a:pt x="19496" y="831903"/>
                  </a:lnTo>
                  <a:lnTo>
                    <a:pt x="34200" y="882720"/>
                  </a:lnTo>
                  <a:lnTo>
                    <a:pt x="52718" y="931795"/>
                  </a:lnTo>
                  <a:lnTo>
                    <a:pt x="74879" y="978954"/>
                  </a:lnTo>
                  <a:lnTo>
                    <a:pt x="100508" y="1024026"/>
                  </a:lnTo>
                  <a:lnTo>
                    <a:pt x="129434" y="1066837"/>
                  </a:lnTo>
                  <a:lnTo>
                    <a:pt x="161484" y="1107216"/>
                  </a:lnTo>
                  <a:lnTo>
                    <a:pt x="196484" y="1144989"/>
                  </a:lnTo>
                  <a:lnTo>
                    <a:pt x="234264" y="1179983"/>
                  </a:lnTo>
                  <a:lnTo>
                    <a:pt x="274649" y="1212027"/>
                  </a:lnTo>
                  <a:lnTo>
                    <a:pt x="317467" y="1240948"/>
                  </a:lnTo>
                  <a:lnTo>
                    <a:pt x="362545" y="1266573"/>
                  </a:lnTo>
                  <a:lnTo>
                    <a:pt x="409711" y="1288729"/>
                  </a:lnTo>
                  <a:lnTo>
                    <a:pt x="458793" y="1307243"/>
                  </a:lnTo>
                  <a:lnTo>
                    <a:pt x="509616" y="1321944"/>
                  </a:lnTo>
                  <a:lnTo>
                    <a:pt x="562009" y="1332658"/>
                  </a:lnTo>
                  <a:lnTo>
                    <a:pt x="615799" y="1339214"/>
                  </a:lnTo>
                  <a:lnTo>
                    <a:pt x="670814" y="1341437"/>
                  </a:lnTo>
                  <a:lnTo>
                    <a:pt x="725810" y="1339214"/>
                  </a:lnTo>
                  <a:lnTo>
                    <a:pt x="779583" y="1332658"/>
                  </a:lnTo>
                  <a:lnTo>
                    <a:pt x="831962" y="1321944"/>
                  </a:lnTo>
                  <a:lnTo>
                    <a:pt x="882772" y="1307243"/>
                  </a:lnTo>
                  <a:lnTo>
                    <a:pt x="931842" y="1288729"/>
                  </a:lnTo>
                  <a:lnTo>
                    <a:pt x="978998" y="1266573"/>
                  </a:lnTo>
                  <a:lnTo>
                    <a:pt x="1024068" y="1240948"/>
                  </a:lnTo>
                  <a:lnTo>
                    <a:pt x="1066879" y="1212027"/>
                  </a:lnTo>
                  <a:lnTo>
                    <a:pt x="1107257" y="1179983"/>
                  </a:lnTo>
                  <a:lnTo>
                    <a:pt x="1145032" y="1144989"/>
                  </a:lnTo>
                  <a:lnTo>
                    <a:pt x="1180028" y="1107216"/>
                  </a:lnTo>
                  <a:lnTo>
                    <a:pt x="1212074" y="1066837"/>
                  </a:lnTo>
                  <a:lnTo>
                    <a:pt x="1240997" y="1024026"/>
                  </a:lnTo>
                  <a:lnTo>
                    <a:pt x="1266625" y="978954"/>
                  </a:lnTo>
                  <a:lnTo>
                    <a:pt x="1288784" y="931795"/>
                  </a:lnTo>
                  <a:lnTo>
                    <a:pt x="1307301" y="882720"/>
                  </a:lnTo>
                  <a:lnTo>
                    <a:pt x="1322004" y="831903"/>
                  </a:lnTo>
                  <a:lnTo>
                    <a:pt x="1332720" y="779517"/>
                  </a:lnTo>
                  <a:lnTo>
                    <a:pt x="1339277" y="725733"/>
                  </a:lnTo>
                  <a:lnTo>
                    <a:pt x="1341501" y="670725"/>
                  </a:lnTo>
                  <a:lnTo>
                    <a:pt x="1339277" y="615723"/>
                  </a:lnTo>
                  <a:lnTo>
                    <a:pt x="1332720" y="561944"/>
                  </a:lnTo>
                  <a:lnTo>
                    <a:pt x="1322004" y="509561"/>
                  </a:lnTo>
                  <a:lnTo>
                    <a:pt x="1307301" y="458747"/>
                  </a:lnTo>
                  <a:lnTo>
                    <a:pt x="1288784" y="409674"/>
                  </a:lnTo>
                  <a:lnTo>
                    <a:pt x="1266625" y="362515"/>
                  </a:lnTo>
                  <a:lnTo>
                    <a:pt x="1240997" y="317442"/>
                  </a:lnTo>
                  <a:lnTo>
                    <a:pt x="1212074" y="274629"/>
                  </a:lnTo>
                  <a:lnTo>
                    <a:pt x="1180028" y="234249"/>
                  </a:lnTo>
                  <a:lnTo>
                    <a:pt x="1145032" y="196473"/>
                  </a:lnTo>
                  <a:lnTo>
                    <a:pt x="1107257" y="161475"/>
                  </a:lnTo>
                  <a:lnTo>
                    <a:pt x="1066879" y="129428"/>
                  </a:lnTo>
                  <a:lnTo>
                    <a:pt x="1024068" y="100504"/>
                  </a:lnTo>
                  <a:lnTo>
                    <a:pt x="978998" y="74876"/>
                  </a:lnTo>
                  <a:lnTo>
                    <a:pt x="931842" y="52717"/>
                  </a:lnTo>
                  <a:lnTo>
                    <a:pt x="882772" y="34199"/>
                  </a:lnTo>
                  <a:lnTo>
                    <a:pt x="831962" y="19496"/>
                  </a:lnTo>
                  <a:lnTo>
                    <a:pt x="779583" y="8780"/>
                  </a:lnTo>
                  <a:lnTo>
                    <a:pt x="725810" y="2223"/>
                  </a:lnTo>
                  <a:lnTo>
                    <a:pt x="67081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18" name="object 17"/>
            <p:cNvSpPr/>
            <p:nvPr/>
          </p:nvSpPr>
          <p:spPr>
            <a:xfrm>
              <a:off x="5233691" y="5552989"/>
              <a:ext cx="1268223" cy="1264033"/>
            </a:xfrm>
            <a:custGeom>
              <a:avLst/>
              <a:gdLst/>
              <a:ahLst/>
              <a:cxnLst/>
              <a:rect l="l" t="t" r="r" b="b"/>
              <a:pathLst>
                <a:path w="1341754" h="1341754">
                  <a:moveTo>
                    <a:pt x="0" y="670725"/>
                  </a:moveTo>
                  <a:lnTo>
                    <a:pt x="2223" y="615723"/>
                  </a:lnTo>
                  <a:lnTo>
                    <a:pt x="8780" y="561944"/>
                  </a:lnTo>
                  <a:lnTo>
                    <a:pt x="19496" y="509561"/>
                  </a:lnTo>
                  <a:lnTo>
                    <a:pt x="34200" y="458747"/>
                  </a:lnTo>
                  <a:lnTo>
                    <a:pt x="52718" y="409674"/>
                  </a:lnTo>
                  <a:lnTo>
                    <a:pt x="74879" y="362515"/>
                  </a:lnTo>
                  <a:lnTo>
                    <a:pt x="100508" y="317442"/>
                  </a:lnTo>
                  <a:lnTo>
                    <a:pt x="129434" y="274629"/>
                  </a:lnTo>
                  <a:lnTo>
                    <a:pt x="161484" y="234249"/>
                  </a:lnTo>
                  <a:lnTo>
                    <a:pt x="196484" y="196473"/>
                  </a:lnTo>
                  <a:lnTo>
                    <a:pt x="234264" y="161475"/>
                  </a:lnTo>
                  <a:lnTo>
                    <a:pt x="274649" y="129428"/>
                  </a:lnTo>
                  <a:lnTo>
                    <a:pt x="317467" y="100504"/>
                  </a:lnTo>
                  <a:lnTo>
                    <a:pt x="362545" y="74876"/>
                  </a:lnTo>
                  <a:lnTo>
                    <a:pt x="409711" y="52717"/>
                  </a:lnTo>
                  <a:lnTo>
                    <a:pt x="458793" y="34199"/>
                  </a:lnTo>
                  <a:lnTo>
                    <a:pt x="509616" y="19496"/>
                  </a:lnTo>
                  <a:lnTo>
                    <a:pt x="562009" y="8780"/>
                  </a:lnTo>
                  <a:lnTo>
                    <a:pt x="615799" y="2223"/>
                  </a:lnTo>
                  <a:lnTo>
                    <a:pt x="670814" y="0"/>
                  </a:lnTo>
                  <a:lnTo>
                    <a:pt x="725810" y="2223"/>
                  </a:lnTo>
                  <a:lnTo>
                    <a:pt x="779583" y="8780"/>
                  </a:lnTo>
                  <a:lnTo>
                    <a:pt x="831962" y="19496"/>
                  </a:lnTo>
                  <a:lnTo>
                    <a:pt x="882772" y="34199"/>
                  </a:lnTo>
                  <a:lnTo>
                    <a:pt x="931842" y="52717"/>
                  </a:lnTo>
                  <a:lnTo>
                    <a:pt x="978998" y="74876"/>
                  </a:lnTo>
                  <a:lnTo>
                    <a:pt x="1024068" y="100504"/>
                  </a:lnTo>
                  <a:lnTo>
                    <a:pt x="1066879" y="129428"/>
                  </a:lnTo>
                  <a:lnTo>
                    <a:pt x="1107257" y="161475"/>
                  </a:lnTo>
                  <a:lnTo>
                    <a:pt x="1145032" y="196473"/>
                  </a:lnTo>
                  <a:lnTo>
                    <a:pt x="1180028" y="234249"/>
                  </a:lnTo>
                  <a:lnTo>
                    <a:pt x="1212074" y="274629"/>
                  </a:lnTo>
                  <a:lnTo>
                    <a:pt x="1240997" y="317442"/>
                  </a:lnTo>
                  <a:lnTo>
                    <a:pt x="1266625" y="362515"/>
                  </a:lnTo>
                  <a:lnTo>
                    <a:pt x="1288784" y="409674"/>
                  </a:lnTo>
                  <a:lnTo>
                    <a:pt x="1307301" y="458747"/>
                  </a:lnTo>
                  <a:lnTo>
                    <a:pt x="1322004" y="509561"/>
                  </a:lnTo>
                  <a:lnTo>
                    <a:pt x="1332720" y="561944"/>
                  </a:lnTo>
                  <a:lnTo>
                    <a:pt x="1339277" y="615723"/>
                  </a:lnTo>
                  <a:lnTo>
                    <a:pt x="1341501" y="670725"/>
                  </a:lnTo>
                  <a:lnTo>
                    <a:pt x="1339277" y="725733"/>
                  </a:lnTo>
                  <a:lnTo>
                    <a:pt x="1332720" y="779517"/>
                  </a:lnTo>
                  <a:lnTo>
                    <a:pt x="1322004" y="831903"/>
                  </a:lnTo>
                  <a:lnTo>
                    <a:pt x="1307301" y="882720"/>
                  </a:lnTo>
                  <a:lnTo>
                    <a:pt x="1288784" y="931795"/>
                  </a:lnTo>
                  <a:lnTo>
                    <a:pt x="1266625" y="978954"/>
                  </a:lnTo>
                  <a:lnTo>
                    <a:pt x="1240997" y="1024026"/>
                  </a:lnTo>
                  <a:lnTo>
                    <a:pt x="1212074" y="1066837"/>
                  </a:lnTo>
                  <a:lnTo>
                    <a:pt x="1180028" y="1107216"/>
                  </a:lnTo>
                  <a:lnTo>
                    <a:pt x="1145032" y="1144989"/>
                  </a:lnTo>
                  <a:lnTo>
                    <a:pt x="1107257" y="1179983"/>
                  </a:lnTo>
                  <a:lnTo>
                    <a:pt x="1066879" y="1212027"/>
                  </a:lnTo>
                  <a:lnTo>
                    <a:pt x="1024068" y="1240948"/>
                  </a:lnTo>
                  <a:lnTo>
                    <a:pt x="978998" y="1266573"/>
                  </a:lnTo>
                  <a:lnTo>
                    <a:pt x="931842" y="1288729"/>
                  </a:lnTo>
                  <a:lnTo>
                    <a:pt x="882772" y="1307243"/>
                  </a:lnTo>
                  <a:lnTo>
                    <a:pt x="831962" y="1321944"/>
                  </a:lnTo>
                  <a:lnTo>
                    <a:pt x="779583" y="1332658"/>
                  </a:lnTo>
                  <a:lnTo>
                    <a:pt x="725810" y="1339214"/>
                  </a:lnTo>
                  <a:lnTo>
                    <a:pt x="670814" y="1341437"/>
                  </a:lnTo>
                  <a:lnTo>
                    <a:pt x="615799" y="1339214"/>
                  </a:lnTo>
                  <a:lnTo>
                    <a:pt x="562009" y="1332658"/>
                  </a:lnTo>
                  <a:lnTo>
                    <a:pt x="509616" y="1321944"/>
                  </a:lnTo>
                  <a:lnTo>
                    <a:pt x="458793" y="1307243"/>
                  </a:lnTo>
                  <a:lnTo>
                    <a:pt x="409711" y="1288729"/>
                  </a:lnTo>
                  <a:lnTo>
                    <a:pt x="362545" y="1266573"/>
                  </a:lnTo>
                  <a:lnTo>
                    <a:pt x="317467" y="1240948"/>
                  </a:lnTo>
                  <a:lnTo>
                    <a:pt x="274649" y="1212027"/>
                  </a:lnTo>
                  <a:lnTo>
                    <a:pt x="234264" y="1179983"/>
                  </a:lnTo>
                  <a:lnTo>
                    <a:pt x="196484" y="1144989"/>
                  </a:lnTo>
                  <a:lnTo>
                    <a:pt x="161484" y="1107216"/>
                  </a:lnTo>
                  <a:lnTo>
                    <a:pt x="129434" y="1066837"/>
                  </a:lnTo>
                  <a:lnTo>
                    <a:pt x="100508" y="1024026"/>
                  </a:lnTo>
                  <a:lnTo>
                    <a:pt x="74879" y="978954"/>
                  </a:lnTo>
                  <a:lnTo>
                    <a:pt x="52718" y="931795"/>
                  </a:lnTo>
                  <a:lnTo>
                    <a:pt x="34200" y="882720"/>
                  </a:lnTo>
                  <a:lnTo>
                    <a:pt x="19496" y="831903"/>
                  </a:lnTo>
                  <a:lnTo>
                    <a:pt x="8780" y="779517"/>
                  </a:lnTo>
                  <a:lnTo>
                    <a:pt x="2223" y="725733"/>
                  </a:lnTo>
                  <a:lnTo>
                    <a:pt x="0" y="6707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19" name="object 18"/>
            <p:cNvSpPr/>
            <p:nvPr/>
          </p:nvSpPr>
          <p:spPr>
            <a:xfrm>
              <a:off x="2620032" y="5285655"/>
              <a:ext cx="1268223" cy="1264033"/>
            </a:xfrm>
            <a:custGeom>
              <a:avLst/>
              <a:gdLst/>
              <a:ahLst/>
              <a:cxnLst/>
              <a:rect l="l" t="t" r="r" b="b"/>
              <a:pathLst>
                <a:path w="1341754" h="1341754">
                  <a:moveTo>
                    <a:pt x="670687" y="0"/>
                  </a:moveTo>
                  <a:lnTo>
                    <a:pt x="615673" y="2222"/>
                  </a:lnTo>
                  <a:lnTo>
                    <a:pt x="561886" y="8776"/>
                  </a:lnTo>
                  <a:lnTo>
                    <a:pt x="509497" y="19489"/>
                  </a:lnTo>
                  <a:lnTo>
                    <a:pt x="458679" y="34187"/>
                  </a:lnTo>
                  <a:lnTo>
                    <a:pt x="409604" y="52698"/>
                  </a:lnTo>
                  <a:lnTo>
                    <a:pt x="362446" y="74850"/>
                  </a:lnTo>
                  <a:lnTo>
                    <a:pt x="317376" y="100471"/>
                  </a:lnTo>
                  <a:lnTo>
                    <a:pt x="274566" y="129388"/>
                  </a:lnTo>
                  <a:lnTo>
                    <a:pt x="234191" y="161427"/>
                  </a:lnTo>
                  <a:lnTo>
                    <a:pt x="196421" y="196418"/>
                  </a:lnTo>
                  <a:lnTo>
                    <a:pt x="161430" y="234186"/>
                  </a:lnTo>
                  <a:lnTo>
                    <a:pt x="129389" y="274561"/>
                  </a:lnTo>
                  <a:lnTo>
                    <a:pt x="100472" y="317369"/>
                  </a:lnTo>
                  <a:lnTo>
                    <a:pt x="74851" y="362437"/>
                  </a:lnTo>
                  <a:lnTo>
                    <a:pt x="52699" y="409594"/>
                  </a:lnTo>
                  <a:lnTo>
                    <a:pt x="34187" y="458666"/>
                  </a:lnTo>
                  <a:lnTo>
                    <a:pt x="19489" y="509481"/>
                  </a:lnTo>
                  <a:lnTo>
                    <a:pt x="8776" y="561867"/>
                  </a:lnTo>
                  <a:lnTo>
                    <a:pt x="2222" y="615651"/>
                  </a:lnTo>
                  <a:lnTo>
                    <a:pt x="0" y="670661"/>
                  </a:lnTo>
                  <a:lnTo>
                    <a:pt x="2222" y="725669"/>
                  </a:lnTo>
                  <a:lnTo>
                    <a:pt x="8776" y="779453"/>
                  </a:lnTo>
                  <a:lnTo>
                    <a:pt x="19489" y="831839"/>
                  </a:lnTo>
                  <a:lnTo>
                    <a:pt x="34187" y="882655"/>
                  </a:lnTo>
                  <a:lnTo>
                    <a:pt x="52699" y="931729"/>
                  </a:lnTo>
                  <a:lnTo>
                    <a:pt x="74851" y="978888"/>
                  </a:lnTo>
                  <a:lnTo>
                    <a:pt x="100472" y="1023959"/>
                  </a:lnTo>
                  <a:lnTo>
                    <a:pt x="129389" y="1066769"/>
                  </a:lnTo>
                  <a:lnTo>
                    <a:pt x="161430" y="1107147"/>
                  </a:lnTo>
                  <a:lnTo>
                    <a:pt x="196421" y="1144919"/>
                  </a:lnTo>
                  <a:lnTo>
                    <a:pt x="234191" y="1179913"/>
                  </a:lnTo>
                  <a:lnTo>
                    <a:pt x="274566" y="1211956"/>
                  </a:lnTo>
                  <a:lnTo>
                    <a:pt x="317376" y="1240875"/>
                  </a:lnTo>
                  <a:lnTo>
                    <a:pt x="362446" y="1266499"/>
                  </a:lnTo>
                  <a:lnTo>
                    <a:pt x="409604" y="1288654"/>
                  </a:lnTo>
                  <a:lnTo>
                    <a:pt x="458679" y="1307168"/>
                  </a:lnTo>
                  <a:lnTo>
                    <a:pt x="509497" y="1321869"/>
                  </a:lnTo>
                  <a:lnTo>
                    <a:pt x="561886" y="1332583"/>
                  </a:lnTo>
                  <a:lnTo>
                    <a:pt x="615673" y="1339137"/>
                  </a:lnTo>
                  <a:lnTo>
                    <a:pt x="670687" y="1341361"/>
                  </a:lnTo>
                  <a:lnTo>
                    <a:pt x="725683" y="1339137"/>
                  </a:lnTo>
                  <a:lnTo>
                    <a:pt x="779456" y="1332583"/>
                  </a:lnTo>
                  <a:lnTo>
                    <a:pt x="831835" y="1321869"/>
                  </a:lnTo>
                  <a:lnTo>
                    <a:pt x="882645" y="1307168"/>
                  </a:lnTo>
                  <a:lnTo>
                    <a:pt x="931715" y="1288654"/>
                  </a:lnTo>
                  <a:lnTo>
                    <a:pt x="978871" y="1266499"/>
                  </a:lnTo>
                  <a:lnTo>
                    <a:pt x="1023941" y="1240875"/>
                  </a:lnTo>
                  <a:lnTo>
                    <a:pt x="1066752" y="1211956"/>
                  </a:lnTo>
                  <a:lnTo>
                    <a:pt x="1107130" y="1179913"/>
                  </a:lnTo>
                  <a:lnTo>
                    <a:pt x="1144905" y="1144919"/>
                  </a:lnTo>
                  <a:lnTo>
                    <a:pt x="1179901" y="1107147"/>
                  </a:lnTo>
                  <a:lnTo>
                    <a:pt x="1211947" y="1066769"/>
                  </a:lnTo>
                  <a:lnTo>
                    <a:pt x="1240870" y="1023959"/>
                  </a:lnTo>
                  <a:lnTo>
                    <a:pt x="1266498" y="978888"/>
                  </a:lnTo>
                  <a:lnTo>
                    <a:pt x="1288657" y="931729"/>
                  </a:lnTo>
                  <a:lnTo>
                    <a:pt x="1307174" y="882655"/>
                  </a:lnTo>
                  <a:lnTo>
                    <a:pt x="1321877" y="831839"/>
                  </a:lnTo>
                  <a:lnTo>
                    <a:pt x="1332593" y="779453"/>
                  </a:lnTo>
                  <a:lnTo>
                    <a:pt x="1339150" y="725669"/>
                  </a:lnTo>
                  <a:lnTo>
                    <a:pt x="1341374" y="670661"/>
                  </a:lnTo>
                  <a:lnTo>
                    <a:pt x="1339150" y="615651"/>
                  </a:lnTo>
                  <a:lnTo>
                    <a:pt x="1332593" y="561867"/>
                  </a:lnTo>
                  <a:lnTo>
                    <a:pt x="1321877" y="509481"/>
                  </a:lnTo>
                  <a:lnTo>
                    <a:pt x="1307174" y="458666"/>
                  </a:lnTo>
                  <a:lnTo>
                    <a:pt x="1288657" y="409594"/>
                  </a:lnTo>
                  <a:lnTo>
                    <a:pt x="1266498" y="362437"/>
                  </a:lnTo>
                  <a:lnTo>
                    <a:pt x="1240870" y="317369"/>
                  </a:lnTo>
                  <a:lnTo>
                    <a:pt x="1211947" y="274561"/>
                  </a:lnTo>
                  <a:lnTo>
                    <a:pt x="1179901" y="234186"/>
                  </a:lnTo>
                  <a:lnTo>
                    <a:pt x="1144905" y="196418"/>
                  </a:lnTo>
                  <a:lnTo>
                    <a:pt x="1107130" y="161427"/>
                  </a:lnTo>
                  <a:lnTo>
                    <a:pt x="1066752" y="129388"/>
                  </a:lnTo>
                  <a:lnTo>
                    <a:pt x="1023941" y="100471"/>
                  </a:lnTo>
                  <a:lnTo>
                    <a:pt x="978871" y="74850"/>
                  </a:lnTo>
                  <a:lnTo>
                    <a:pt x="931715" y="52698"/>
                  </a:lnTo>
                  <a:lnTo>
                    <a:pt x="882645" y="34187"/>
                  </a:lnTo>
                  <a:lnTo>
                    <a:pt x="831835" y="19489"/>
                  </a:lnTo>
                  <a:lnTo>
                    <a:pt x="779456" y="8776"/>
                  </a:lnTo>
                  <a:lnTo>
                    <a:pt x="725683" y="2222"/>
                  </a:lnTo>
                  <a:lnTo>
                    <a:pt x="67068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20" name="object 19"/>
            <p:cNvSpPr/>
            <p:nvPr/>
          </p:nvSpPr>
          <p:spPr>
            <a:xfrm>
              <a:off x="2620032" y="5285655"/>
              <a:ext cx="1268223" cy="1264033"/>
            </a:xfrm>
            <a:custGeom>
              <a:avLst/>
              <a:gdLst/>
              <a:ahLst/>
              <a:cxnLst/>
              <a:rect l="l" t="t" r="r" b="b"/>
              <a:pathLst>
                <a:path w="1341754" h="1341754">
                  <a:moveTo>
                    <a:pt x="0" y="670661"/>
                  </a:moveTo>
                  <a:lnTo>
                    <a:pt x="2222" y="615651"/>
                  </a:lnTo>
                  <a:lnTo>
                    <a:pt x="8776" y="561867"/>
                  </a:lnTo>
                  <a:lnTo>
                    <a:pt x="19489" y="509481"/>
                  </a:lnTo>
                  <a:lnTo>
                    <a:pt x="34187" y="458666"/>
                  </a:lnTo>
                  <a:lnTo>
                    <a:pt x="52699" y="409594"/>
                  </a:lnTo>
                  <a:lnTo>
                    <a:pt x="74851" y="362437"/>
                  </a:lnTo>
                  <a:lnTo>
                    <a:pt x="100472" y="317369"/>
                  </a:lnTo>
                  <a:lnTo>
                    <a:pt x="129389" y="274561"/>
                  </a:lnTo>
                  <a:lnTo>
                    <a:pt x="161430" y="234186"/>
                  </a:lnTo>
                  <a:lnTo>
                    <a:pt x="196421" y="196418"/>
                  </a:lnTo>
                  <a:lnTo>
                    <a:pt x="234191" y="161427"/>
                  </a:lnTo>
                  <a:lnTo>
                    <a:pt x="274566" y="129388"/>
                  </a:lnTo>
                  <a:lnTo>
                    <a:pt x="317376" y="100471"/>
                  </a:lnTo>
                  <a:lnTo>
                    <a:pt x="362446" y="74850"/>
                  </a:lnTo>
                  <a:lnTo>
                    <a:pt x="409604" y="52698"/>
                  </a:lnTo>
                  <a:lnTo>
                    <a:pt x="458679" y="34187"/>
                  </a:lnTo>
                  <a:lnTo>
                    <a:pt x="509497" y="19489"/>
                  </a:lnTo>
                  <a:lnTo>
                    <a:pt x="561886" y="8776"/>
                  </a:lnTo>
                  <a:lnTo>
                    <a:pt x="615673" y="2222"/>
                  </a:lnTo>
                  <a:lnTo>
                    <a:pt x="670687" y="0"/>
                  </a:lnTo>
                  <a:lnTo>
                    <a:pt x="725683" y="2222"/>
                  </a:lnTo>
                  <a:lnTo>
                    <a:pt x="779456" y="8776"/>
                  </a:lnTo>
                  <a:lnTo>
                    <a:pt x="831835" y="19489"/>
                  </a:lnTo>
                  <a:lnTo>
                    <a:pt x="882645" y="34187"/>
                  </a:lnTo>
                  <a:lnTo>
                    <a:pt x="931715" y="52698"/>
                  </a:lnTo>
                  <a:lnTo>
                    <a:pt x="978871" y="74850"/>
                  </a:lnTo>
                  <a:lnTo>
                    <a:pt x="1023941" y="100471"/>
                  </a:lnTo>
                  <a:lnTo>
                    <a:pt x="1066752" y="129388"/>
                  </a:lnTo>
                  <a:lnTo>
                    <a:pt x="1107130" y="161427"/>
                  </a:lnTo>
                  <a:lnTo>
                    <a:pt x="1144905" y="196418"/>
                  </a:lnTo>
                  <a:lnTo>
                    <a:pt x="1179901" y="234186"/>
                  </a:lnTo>
                  <a:lnTo>
                    <a:pt x="1211947" y="274561"/>
                  </a:lnTo>
                  <a:lnTo>
                    <a:pt x="1240870" y="317369"/>
                  </a:lnTo>
                  <a:lnTo>
                    <a:pt x="1266498" y="362437"/>
                  </a:lnTo>
                  <a:lnTo>
                    <a:pt x="1288657" y="409594"/>
                  </a:lnTo>
                  <a:lnTo>
                    <a:pt x="1307174" y="458666"/>
                  </a:lnTo>
                  <a:lnTo>
                    <a:pt x="1321877" y="509481"/>
                  </a:lnTo>
                  <a:lnTo>
                    <a:pt x="1332593" y="561867"/>
                  </a:lnTo>
                  <a:lnTo>
                    <a:pt x="1339150" y="615651"/>
                  </a:lnTo>
                  <a:lnTo>
                    <a:pt x="1341374" y="670661"/>
                  </a:lnTo>
                  <a:lnTo>
                    <a:pt x="1339150" y="725669"/>
                  </a:lnTo>
                  <a:lnTo>
                    <a:pt x="1332593" y="779453"/>
                  </a:lnTo>
                  <a:lnTo>
                    <a:pt x="1321877" y="831839"/>
                  </a:lnTo>
                  <a:lnTo>
                    <a:pt x="1307174" y="882655"/>
                  </a:lnTo>
                  <a:lnTo>
                    <a:pt x="1288657" y="931729"/>
                  </a:lnTo>
                  <a:lnTo>
                    <a:pt x="1266498" y="978888"/>
                  </a:lnTo>
                  <a:lnTo>
                    <a:pt x="1240870" y="1023959"/>
                  </a:lnTo>
                  <a:lnTo>
                    <a:pt x="1211947" y="1066769"/>
                  </a:lnTo>
                  <a:lnTo>
                    <a:pt x="1179901" y="1107147"/>
                  </a:lnTo>
                  <a:lnTo>
                    <a:pt x="1144905" y="1144919"/>
                  </a:lnTo>
                  <a:lnTo>
                    <a:pt x="1107130" y="1179913"/>
                  </a:lnTo>
                  <a:lnTo>
                    <a:pt x="1066752" y="1211956"/>
                  </a:lnTo>
                  <a:lnTo>
                    <a:pt x="1023941" y="1240875"/>
                  </a:lnTo>
                  <a:lnTo>
                    <a:pt x="978871" y="1266499"/>
                  </a:lnTo>
                  <a:lnTo>
                    <a:pt x="931715" y="1288654"/>
                  </a:lnTo>
                  <a:lnTo>
                    <a:pt x="882645" y="1307168"/>
                  </a:lnTo>
                  <a:lnTo>
                    <a:pt x="831835" y="1321869"/>
                  </a:lnTo>
                  <a:lnTo>
                    <a:pt x="779456" y="1332583"/>
                  </a:lnTo>
                  <a:lnTo>
                    <a:pt x="725683" y="1339137"/>
                  </a:lnTo>
                  <a:lnTo>
                    <a:pt x="670687" y="1341361"/>
                  </a:lnTo>
                  <a:lnTo>
                    <a:pt x="615673" y="1339137"/>
                  </a:lnTo>
                  <a:lnTo>
                    <a:pt x="561886" y="1332583"/>
                  </a:lnTo>
                  <a:lnTo>
                    <a:pt x="509497" y="1321869"/>
                  </a:lnTo>
                  <a:lnTo>
                    <a:pt x="458679" y="1307168"/>
                  </a:lnTo>
                  <a:lnTo>
                    <a:pt x="409604" y="1288654"/>
                  </a:lnTo>
                  <a:lnTo>
                    <a:pt x="362446" y="1266499"/>
                  </a:lnTo>
                  <a:lnTo>
                    <a:pt x="317376" y="1240875"/>
                  </a:lnTo>
                  <a:lnTo>
                    <a:pt x="274566" y="1211956"/>
                  </a:lnTo>
                  <a:lnTo>
                    <a:pt x="234191" y="1179913"/>
                  </a:lnTo>
                  <a:lnTo>
                    <a:pt x="196421" y="1144919"/>
                  </a:lnTo>
                  <a:lnTo>
                    <a:pt x="161430" y="1107147"/>
                  </a:lnTo>
                  <a:lnTo>
                    <a:pt x="129389" y="1066769"/>
                  </a:lnTo>
                  <a:lnTo>
                    <a:pt x="100472" y="1023959"/>
                  </a:lnTo>
                  <a:lnTo>
                    <a:pt x="74851" y="978888"/>
                  </a:lnTo>
                  <a:lnTo>
                    <a:pt x="52699" y="931729"/>
                  </a:lnTo>
                  <a:lnTo>
                    <a:pt x="34187" y="882655"/>
                  </a:lnTo>
                  <a:lnTo>
                    <a:pt x="19489" y="831839"/>
                  </a:lnTo>
                  <a:lnTo>
                    <a:pt x="8776" y="779453"/>
                  </a:lnTo>
                  <a:lnTo>
                    <a:pt x="2222" y="725669"/>
                  </a:lnTo>
                  <a:lnTo>
                    <a:pt x="0" y="67066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21" name="object 20"/>
            <p:cNvSpPr txBox="1"/>
            <p:nvPr/>
          </p:nvSpPr>
          <p:spPr>
            <a:xfrm>
              <a:off x="2657687" y="5636952"/>
              <a:ext cx="3749932" cy="63684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marR="2694940" indent="-12700" algn="ctr">
                <a:lnSpc>
                  <a:spcPts val="1430"/>
                </a:lnSpc>
              </a:pPr>
              <a:r>
                <a:rPr sz="1300" spc="-2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300" spc="-15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sz="1300" spc="-5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sz="1300" spc="-15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sz="1300" spc="-5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endParaRPr lang="en-US" sz="1300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2694940" indent="-12700" algn="ctr">
                <a:lnSpc>
                  <a:spcPts val="1430"/>
                </a:lnSpc>
              </a:pPr>
              <a:r>
                <a:rPr sz="1300" spc="-2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300" spc="-1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ction</a:t>
              </a:r>
              <a:r>
                <a:rPr sz="1300" spc="5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300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</a:t>
              </a: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5080" algn="r">
                <a:lnSpc>
                  <a:spcPts val="1365"/>
                </a:lnSpc>
              </a:pP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sz="1300" spc="-3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300" spc="-2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</a:t>
              </a: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egic</a:t>
              </a:r>
              <a:r>
                <a:rPr sz="1300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Pla</a:t>
              </a: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21"/>
            <p:cNvSpPr/>
            <p:nvPr/>
          </p:nvSpPr>
          <p:spPr>
            <a:xfrm>
              <a:off x="2145432" y="3197520"/>
              <a:ext cx="1268223" cy="1264033"/>
            </a:xfrm>
            <a:custGeom>
              <a:avLst/>
              <a:gdLst/>
              <a:ahLst/>
              <a:cxnLst/>
              <a:rect l="l" t="t" r="r" b="b"/>
              <a:pathLst>
                <a:path w="1341754" h="1341754">
                  <a:moveTo>
                    <a:pt x="670687" y="0"/>
                  </a:moveTo>
                  <a:lnTo>
                    <a:pt x="615673" y="2222"/>
                  </a:lnTo>
                  <a:lnTo>
                    <a:pt x="561886" y="8776"/>
                  </a:lnTo>
                  <a:lnTo>
                    <a:pt x="509497" y="19489"/>
                  </a:lnTo>
                  <a:lnTo>
                    <a:pt x="458679" y="34187"/>
                  </a:lnTo>
                  <a:lnTo>
                    <a:pt x="409604" y="52699"/>
                  </a:lnTo>
                  <a:lnTo>
                    <a:pt x="362446" y="74851"/>
                  </a:lnTo>
                  <a:lnTo>
                    <a:pt x="317376" y="100472"/>
                  </a:lnTo>
                  <a:lnTo>
                    <a:pt x="274566" y="129389"/>
                  </a:lnTo>
                  <a:lnTo>
                    <a:pt x="234191" y="161430"/>
                  </a:lnTo>
                  <a:lnTo>
                    <a:pt x="196421" y="196421"/>
                  </a:lnTo>
                  <a:lnTo>
                    <a:pt x="161430" y="234191"/>
                  </a:lnTo>
                  <a:lnTo>
                    <a:pt x="129389" y="274566"/>
                  </a:lnTo>
                  <a:lnTo>
                    <a:pt x="100472" y="317376"/>
                  </a:lnTo>
                  <a:lnTo>
                    <a:pt x="74851" y="362446"/>
                  </a:lnTo>
                  <a:lnTo>
                    <a:pt x="52699" y="409604"/>
                  </a:lnTo>
                  <a:lnTo>
                    <a:pt x="34187" y="458679"/>
                  </a:lnTo>
                  <a:lnTo>
                    <a:pt x="19489" y="509497"/>
                  </a:lnTo>
                  <a:lnTo>
                    <a:pt x="8776" y="561886"/>
                  </a:lnTo>
                  <a:lnTo>
                    <a:pt x="2222" y="615673"/>
                  </a:lnTo>
                  <a:lnTo>
                    <a:pt x="0" y="670687"/>
                  </a:lnTo>
                  <a:lnTo>
                    <a:pt x="2222" y="725700"/>
                  </a:lnTo>
                  <a:lnTo>
                    <a:pt x="8776" y="779487"/>
                  </a:lnTo>
                  <a:lnTo>
                    <a:pt x="19489" y="831876"/>
                  </a:lnTo>
                  <a:lnTo>
                    <a:pt x="34187" y="882694"/>
                  </a:lnTo>
                  <a:lnTo>
                    <a:pt x="52699" y="931769"/>
                  </a:lnTo>
                  <a:lnTo>
                    <a:pt x="74851" y="978927"/>
                  </a:lnTo>
                  <a:lnTo>
                    <a:pt x="100472" y="1023997"/>
                  </a:lnTo>
                  <a:lnTo>
                    <a:pt x="129389" y="1066807"/>
                  </a:lnTo>
                  <a:lnTo>
                    <a:pt x="161430" y="1107182"/>
                  </a:lnTo>
                  <a:lnTo>
                    <a:pt x="196421" y="1144952"/>
                  </a:lnTo>
                  <a:lnTo>
                    <a:pt x="234191" y="1179943"/>
                  </a:lnTo>
                  <a:lnTo>
                    <a:pt x="274566" y="1211984"/>
                  </a:lnTo>
                  <a:lnTo>
                    <a:pt x="317376" y="1240901"/>
                  </a:lnTo>
                  <a:lnTo>
                    <a:pt x="362446" y="1266522"/>
                  </a:lnTo>
                  <a:lnTo>
                    <a:pt x="409604" y="1288674"/>
                  </a:lnTo>
                  <a:lnTo>
                    <a:pt x="458679" y="1307186"/>
                  </a:lnTo>
                  <a:lnTo>
                    <a:pt x="509497" y="1321884"/>
                  </a:lnTo>
                  <a:lnTo>
                    <a:pt x="561886" y="1332597"/>
                  </a:lnTo>
                  <a:lnTo>
                    <a:pt x="615673" y="1339151"/>
                  </a:lnTo>
                  <a:lnTo>
                    <a:pt x="670687" y="1341374"/>
                  </a:lnTo>
                  <a:lnTo>
                    <a:pt x="725700" y="1339151"/>
                  </a:lnTo>
                  <a:lnTo>
                    <a:pt x="779487" y="1332597"/>
                  </a:lnTo>
                  <a:lnTo>
                    <a:pt x="831876" y="1321884"/>
                  </a:lnTo>
                  <a:lnTo>
                    <a:pt x="882694" y="1307186"/>
                  </a:lnTo>
                  <a:lnTo>
                    <a:pt x="931769" y="1288674"/>
                  </a:lnTo>
                  <a:lnTo>
                    <a:pt x="978927" y="1266522"/>
                  </a:lnTo>
                  <a:lnTo>
                    <a:pt x="1023997" y="1240901"/>
                  </a:lnTo>
                  <a:lnTo>
                    <a:pt x="1066807" y="1211984"/>
                  </a:lnTo>
                  <a:lnTo>
                    <a:pt x="1107182" y="1179943"/>
                  </a:lnTo>
                  <a:lnTo>
                    <a:pt x="1144952" y="1144952"/>
                  </a:lnTo>
                  <a:lnTo>
                    <a:pt x="1179943" y="1107182"/>
                  </a:lnTo>
                  <a:lnTo>
                    <a:pt x="1211984" y="1066807"/>
                  </a:lnTo>
                  <a:lnTo>
                    <a:pt x="1240901" y="1023997"/>
                  </a:lnTo>
                  <a:lnTo>
                    <a:pt x="1266522" y="978927"/>
                  </a:lnTo>
                  <a:lnTo>
                    <a:pt x="1288674" y="931769"/>
                  </a:lnTo>
                  <a:lnTo>
                    <a:pt x="1307186" y="882694"/>
                  </a:lnTo>
                  <a:lnTo>
                    <a:pt x="1321884" y="831876"/>
                  </a:lnTo>
                  <a:lnTo>
                    <a:pt x="1332597" y="779487"/>
                  </a:lnTo>
                  <a:lnTo>
                    <a:pt x="1339151" y="725700"/>
                  </a:lnTo>
                  <a:lnTo>
                    <a:pt x="1341374" y="670687"/>
                  </a:lnTo>
                  <a:lnTo>
                    <a:pt x="1339151" y="615673"/>
                  </a:lnTo>
                  <a:lnTo>
                    <a:pt x="1332597" y="561886"/>
                  </a:lnTo>
                  <a:lnTo>
                    <a:pt x="1321884" y="509497"/>
                  </a:lnTo>
                  <a:lnTo>
                    <a:pt x="1307186" y="458679"/>
                  </a:lnTo>
                  <a:lnTo>
                    <a:pt x="1288674" y="409604"/>
                  </a:lnTo>
                  <a:lnTo>
                    <a:pt x="1266522" y="362446"/>
                  </a:lnTo>
                  <a:lnTo>
                    <a:pt x="1240901" y="317376"/>
                  </a:lnTo>
                  <a:lnTo>
                    <a:pt x="1211984" y="274566"/>
                  </a:lnTo>
                  <a:lnTo>
                    <a:pt x="1179943" y="234191"/>
                  </a:lnTo>
                  <a:lnTo>
                    <a:pt x="1144952" y="196421"/>
                  </a:lnTo>
                  <a:lnTo>
                    <a:pt x="1107182" y="161430"/>
                  </a:lnTo>
                  <a:lnTo>
                    <a:pt x="1066807" y="129389"/>
                  </a:lnTo>
                  <a:lnTo>
                    <a:pt x="1023997" y="100472"/>
                  </a:lnTo>
                  <a:lnTo>
                    <a:pt x="978927" y="74851"/>
                  </a:lnTo>
                  <a:lnTo>
                    <a:pt x="931769" y="52699"/>
                  </a:lnTo>
                  <a:lnTo>
                    <a:pt x="882694" y="34187"/>
                  </a:lnTo>
                  <a:lnTo>
                    <a:pt x="831876" y="19489"/>
                  </a:lnTo>
                  <a:lnTo>
                    <a:pt x="779487" y="8776"/>
                  </a:lnTo>
                  <a:lnTo>
                    <a:pt x="725700" y="2222"/>
                  </a:lnTo>
                  <a:lnTo>
                    <a:pt x="67068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23" name="object 22"/>
            <p:cNvSpPr/>
            <p:nvPr/>
          </p:nvSpPr>
          <p:spPr>
            <a:xfrm>
              <a:off x="2145432" y="3197520"/>
              <a:ext cx="1268223" cy="1264033"/>
            </a:xfrm>
            <a:custGeom>
              <a:avLst/>
              <a:gdLst/>
              <a:ahLst/>
              <a:cxnLst/>
              <a:rect l="l" t="t" r="r" b="b"/>
              <a:pathLst>
                <a:path w="1341754" h="1341754">
                  <a:moveTo>
                    <a:pt x="0" y="670687"/>
                  </a:moveTo>
                  <a:lnTo>
                    <a:pt x="2222" y="615673"/>
                  </a:lnTo>
                  <a:lnTo>
                    <a:pt x="8776" y="561886"/>
                  </a:lnTo>
                  <a:lnTo>
                    <a:pt x="19489" y="509497"/>
                  </a:lnTo>
                  <a:lnTo>
                    <a:pt x="34187" y="458679"/>
                  </a:lnTo>
                  <a:lnTo>
                    <a:pt x="52699" y="409604"/>
                  </a:lnTo>
                  <a:lnTo>
                    <a:pt x="74851" y="362446"/>
                  </a:lnTo>
                  <a:lnTo>
                    <a:pt x="100472" y="317376"/>
                  </a:lnTo>
                  <a:lnTo>
                    <a:pt x="129389" y="274566"/>
                  </a:lnTo>
                  <a:lnTo>
                    <a:pt x="161430" y="234191"/>
                  </a:lnTo>
                  <a:lnTo>
                    <a:pt x="196421" y="196421"/>
                  </a:lnTo>
                  <a:lnTo>
                    <a:pt x="234191" y="161430"/>
                  </a:lnTo>
                  <a:lnTo>
                    <a:pt x="274566" y="129389"/>
                  </a:lnTo>
                  <a:lnTo>
                    <a:pt x="317376" y="100472"/>
                  </a:lnTo>
                  <a:lnTo>
                    <a:pt x="362446" y="74851"/>
                  </a:lnTo>
                  <a:lnTo>
                    <a:pt x="409604" y="52699"/>
                  </a:lnTo>
                  <a:lnTo>
                    <a:pt x="458679" y="34187"/>
                  </a:lnTo>
                  <a:lnTo>
                    <a:pt x="509497" y="19489"/>
                  </a:lnTo>
                  <a:lnTo>
                    <a:pt x="561886" y="8776"/>
                  </a:lnTo>
                  <a:lnTo>
                    <a:pt x="615673" y="2222"/>
                  </a:lnTo>
                  <a:lnTo>
                    <a:pt x="670687" y="0"/>
                  </a:lnTo>
                  <a:lnTo>
                    <a:pt x="725700" y="2222"/>
                  </a:lnTo>
                  <a:lnTo>
                    <a:pt x="779487" y="8776"/>
                  </a:lnTo>
                  <a:lnTo>
                    <a:pt x="831876" y="19489"/>
                  </a:lnTo>
                  <a:lnTo>
                    <a:pt x="882694" y="34187"/>
                  </a:lnTo>
                  <a:lnTo>
                    <a:pt x="931769" y="52699"/>
                  </a:lnTo>
                  <a:lnTo>
                    <a:pt x="978927" y="74851"/>
                  </a:lnTo>
                  <a:lnTo>
                    <a:pt x="1023997" y="100472"/>
                  </a:lnTo>
                  <a:lnTo>
                    <a:pt x="1066807" y="129389"/>
                  </a:lnTo>
                  <a:lnTo>
                    <a:pt x="1107182" y="161430"/>
                  </a:lnTo>
                  <a:lnTo>
                    <a:pt x="1144952" y="196421"/>
                  </a:lnTo>
                  <a:lnTo>
                    <a:pt x="1179943" y="234191"/>
                  </a:lnTo>
                  <a:lnTo>
                    <a:pt x="1211984" y="274566"/>
                  </a:lnTo>
                  <a:lnTo>
                    <a:pt x="1240901" y="317376"/>
                  </a:lnTo>
                  <a:lnTo>
                    <a:pt x="1266522" y="362446"/>
                  </a:lnTo>
                  <a:lnTo>
                    <a:pt x="1288674" y="409604"/>
                  </a:lnTo>
                  <a:lnTo>
                    <a:pt x="1307186" y="458679"/>
                  </a:lnTo>
                  <a:lnTo>
                    <a:pt x="1321884" y="509497"/>
                  </a:lnTo>
                  <a:lnTo>
                    <a:pt x="1332597" y="561886"/>
                  </a:lnTo>
                  <a:lnTo>
                    <a:pt x="1339151" y="615673"/>
                  </a:lnTo>
                  <a:lnTo>
                    <a:pt x="1341374" y="670687"/>
                  </a:lnTo>
                  <a:lnTo>
                    <a:pt x="1339151" y="725700"/>
                  </a:lnTo>
                  <a:lnTo>
                    <a:pt x="1332597" y="779487"/>
                  </a:lnTo>
                  <a:lnTo>
                    <a:pt x="1321884" y="831876"/>
                  </a:lnTo>
                  <a:lnTo>
                    <a:pt x="1307186" y="882694"/>
                  </a:lnTo>
                  <a:lnTo>
                    <a:pt x="1288674" y="931769"/>
                  </a:lnTo>
                  <a:lnTo>
                    <a:pt x="1266522" y="978927"/>
                  </a:lnTo>
                  <a:lnTo>
                    <a:pt x="1240901" y="1023997"/>
                  </a:lnTo>
                  <a:lnTo>
                    <a:pt x="1211984" y="1066807"/>
                  </a:lnTo>
                  <a:lnTo>
                    <a:pt x="1179943" y="1107182"/>
                  </a:lnTo>
                  <a:lnTo>
                    <a:pt x="1144952" y="1144952"/>
                  </a:lnTo>
                  <a:lnTo>
                    <a:pt x="1107182" y="1179943"/>
                  </a:lnTo>
                  <a:lnTo>
                    <a:pt x="1066807" y="1211984"/>
                  </a:lnTo>
                  <a:lnTo>
                    <a:pt x="1023997" y="1240901"/>
                  </a:lnTo>
                  <a:lnTo>
                    <a:pt x="978927" y="1266522"/>
                  </a:lnTo>
                  <a:lnTo>
                    <a:pt x="931769" y="1288674"/>
                  </a:lnTo>
                  <a:lnTo>
                    <a:pt x="882694" y="1307186"/>
                  </a:lnTo>
                  <a:lnTo>
                    <a:pt x="831876" y="1321884"/>
                  </a:lnTo>
                  <a:lnTo>
                    <a:pt x="779487" y="1332597"/>
                  </a:lnTo>
                  <a:lnTo>
                    <a:pt x="725700" y="1339151"/>
                  </a:lnTo>
                  <a:lnTo>
                    <a:pt x="670687" y="1341374"/>
                  </a:lnTo>
                  <a:lnTo>
                    <a:pt x="615673" y="1339151"/>
                  </a:lnTo>
                  <a:lnTo>
                    <a:pt x="561886" y="1332597"/>
                  </a:lnTo>
                  <a:lnTo>
                    <a:pt x="509497" y="1321884"/>
                  </a:lnTo>
                  <a:lnTo>
                    <a:pt x="458679" y="1307186"/>
                  </a:lnTo>
                  <a:lnTo>
                    <a:pt x="409604" y="1288674"/>
                  </a:lnTo>
                  <a:lnTo>
                    <a:pt x="362446" y="1266522"/>
                  </a:lnTo>
                  <a:lnTo>
                    <a:pt x="317376" y="1240901"/>
                  </a:lnTo>
                  <a:lnTo>
                    <a:pt x="274566" y="1211984"/>
                  </a:lnTo>
                  <a:lnTo>
                    <a:pt x="234191" y="1179943"/>
                  </a:lnTo>
                  <a:lnTo>
                    <a:pt x="196421" y="1144952"/>
                  </a:lnTo>
                  <a:lnTo>
                    <a:pt x="161430" y="1107182"/>
                  </a:lnTo>
                  <a:lnTo>
                    <a:pt x="129389" y="1066807"/>
                  </a:lnTo>
                  <a:lnTo>
                    <a:pt x="100472" y="1023997"/>
                  </a:lnTo>
                  <a:lnTo>
                    <a:pt x="74851" y="978927"/>
                  </a:lnTo>
                  <a:lnTo>
                    <a:pt x="52699" y="931769"/>
                  </a:lnTo>
                  <a:lnTo>
                    <a:pt x="34187" y="882694"/>
                  </a:lnTo>
                  <a:lnTo>
                    <a:pt x="19489" y="831876"/>
                  </a:lnTo>
                  <a:lnTo>
                    <a:pt x="8776" y="779487"/>
                  </a:lnTo>
                  <a:lnTo>
                    <a:pt x="2222" y="725700"/>
                  </a:lnTo>
                  <a:lnTo>
                    <a:pt x="0" y="67068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vert="horz" wrap="square" lIns="0" tIns="0" rIns="0" bIns="0" rtlCol="0" anchor="ctr"/>
            <a:lstStyle/>
            <a:p>
              <a:endParaRPr dirty="0"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2259892" y="3484537"/>
              <a:ext cx="1039302" cy="7360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marR="5080" indent="-1270" algn="ctr">
                <a:lnSpc>
                  <a:spcPct val="91600"/>
                </a:lnSpc>
              </a:pPr>
              <a:r>
                <a:rPr sz="1300" spc="-2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300" spc="-1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sz="1300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sz="1300" spc="-1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sz="1300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 </a:t>
              </a:r>
              <a:r>
                <a:rPr sz="1300" spc="-3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3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300" spc="-3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sz="1300" spc="-1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rmance</a:t>
              </a:r>
              <a:r>
                <a:rPr sz="1300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300" spc="-3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</a:t>
              </a:r>
              <a:r>
                <a:rPr sz="1300" spc="-1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sz="1300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rt </a:t>
              </a: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sz="1300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sz="1300" spc="-2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300" spc="-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PER)</a:t>
              </a:r>
              <a:endParaRPr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5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-19594" y="1371600"/>
            <a:ext cx="91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249545" algn="l"/>
              </a:tabLs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</a:t>
            </a:r>
            <a:r>
              <a:rPr lang="en-US" sz="28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Conso</a:t>
            </a:r>
            <a:r>
              <a:rPr lang="en-US" sz="2800" b="1" spc="-1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800" b="1" spc="-3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spc="-4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8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12700" algn="ctr">
              <a:tabLst>
                <a:tab pos="5249545" algn="l"/>
              </a:tabLst>
            </a:pP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lang="en-US"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Plan: 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6-2020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73676" y="2743200"/>
            <a:ext cx="8213124" cy="28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4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b="1" spc="-4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partn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6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shi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mong:</a:t>
            </a:r>
          </a:p>
          <a:p>
            <a:pPr marL="756285" lvl="1" indent="-286385">
              <a:lnSpc>
                <a:spcPct val="100000"/>
              </a:lnSpc>
              <a:buFont typeface="Wingdings"/>
              <a:buChar char=""/>
              <a:tabLst>
                <a:tab pos="75692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All l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sz="2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sz="20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ernme</a:t>
            </a:r>
            <a:r>
              <a:rPr sz="20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"/>
              <a:tabLst>
                <a:tab pos="756920" algn="l"/>
              </a:tabLst>
            </a:pP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sz="20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"/>
              <a:tabLst>
                <a:tab pos="756920" algn="l"/>
              </a:tabLst>
            </a:pP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Nonp</a:t>
            </a:r>
            <a:r>
              <a:rPr sz="20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ofi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tions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Font typeface="Wingdings"/>
              <a:buChar char=""/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ity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2400" b="1" spc="-8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6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b="1" spc="-3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esi</a:t>
            </a:r>
            <a:r>
              <a:rPr sz="24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b="1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"/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tabLst>
                <a:tab pos="355600" algn="l"/>
              </a:tabLst>
            </a:pP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400" b="1" spc="-7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b="1" spc="-4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sz="2400" b="1" spc="-105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2400" b="1" spc="-3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b="1" spc="-4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3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4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8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spc="-3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3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housi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tabLst>
                <a:tab pos="355600" algn="l"/>
              </a:tabLst>
            </a:pPr>
            <a:r>
              <a:rPr sz="2400" b="1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sz="2400"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24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ity</a:t>
            </a:r>
            <a:r>
              <a:rPr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400" b="1" spc="-4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4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opme</a:t>
            </a:r>
            <a:r>
              <a:rPr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anni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1461</Words>
  <Application>Microsoft Office PowerPoint</Application>
  <PresentationFormat>On-screen Show (4:3)</PresentationFormat>
  <Paragraphs>413</Paragraphs>
  <Slides>39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Office Theme</vt:lpstr>
      <vt:lpstr>1_Office Theme</vt:lpstr>
      <vt:lpstr>Custom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Oakland County</cp:lastModifiedBy>
  <cp:revision>78</cp:revision>
  <cp:lastPrinted>2015-05-15T19:24:53Z</cp:lastPrinted>
  <dcterms:created xsi:type="dcterms:W3CDTF">2015-04-15T16:10:02Z</dcterms:created>
  <dcterms:modified xsi:type="dcterms:W3CDTF">2015-05-18T14:45:18Z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2015-01-15T00:00:00Z</vt:filetime>
  </property>
  <property fmtid="{D5CDD505-2E9C-101B-9397-08002B2CF9AE}" pid="3" name="LastSaved">
    <vt:filetime>2015-04-15T00:00:00Z</vt:filetime>
  </property>
</Properties>
</file>